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3"/>
  </p:notesMasterIdLst>
  <p:sldIdLst>
    <p:sldId id="256" r:id="rId2"/>
    <p:sldId id="317" r:id="rId3"/>
    <p:sldId id="294" r:id="rId4"/>
    <p:sldId id="322" r:id="rId5"/>
    <p:sldId id="298" r:id="rId6"/>
    <p:sldId id="296" r:id="rId7"/>
    <p:sldId id="323" r:id="rId8"/>
    <p:sldId id="292" r:id="rId9"/>
    <p:sldId id="293" r:id="rId10"/>
    <p:sldId id="320" r:id="rId11"/>
    <p:sldId id="313" r:id="rId12"/>
    <p:sldId id="303" r:id="rId13"/>
    <p:sldId id="310" r:id="rId14"/>
    <p:sldId id="306" r:id="rId15"/>
    <p:sldId id="311" r:id="rId16"/>
    <p:sldId id="316" r:id="rId17"/>
    <p:sldId id="318" r:id="rId18"/>
    <p:sldId id="295" r:id="rId19"/>
    <p:sldId id="312" r:id="rId20"/>
    <p:sldId id="314" r:id="rId21"/>
    <p:sldId id="31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112" d="100"/>
          <a:sy n="112" d="100"/>
        </p:scale>
        <p:origin x="-680" y="-112"/>
      </p:cViewPr>
      <p:guideLst>
        <p:guide orient="horz" pos="1392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94" d="100"/>
          <a:sy n="94" d="100"/>
        </p:scale>
        <p:origin x="-266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Neue Light"/>
              </a:defRPr>
            </a:lvl1pPr>
          </a:lstStyle>
          <a:p>
            <a:fld id="{6CB20174-2827-D748-B967-9A470A69D3C1}" type="datetimeFigureOut">
              <a:rPr lang="en-US" smtClean="0"/>
              <a:pPr/>
              <a:t>1/16/12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Neue Light"/>
              </a:defRPr>
            </a:lvl1pPr>
          </a:lstStyle>
          <a:p>
            <a:fld id="{654EAEF8-1421-A94C-A7AB-4A019ECB51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182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 Neue Ligh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elvetica Neue Ligh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elvetica Neue Ligh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elvetica Neue Ligh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elvetica Neue Ligh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Only pertinent lab finding positive (+) THC.</a:t>
            </a:r>
          </a:p>
          <a:p>
            <a:r>
              <a:rPr lang="en-US" dirty="0" smtClean="0"/>
              <a:t>Consulted </a:t>
            </a:r>
            <a:r>
              <a:rPr lang="en-US" sz="1200" kern="1200" dirty="0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Poison Control Center - San Francisco Division, no additional </a:t>
            </a:r>
            <a:r>
              <a:rPr lang="en-US" sz="1200" kern="1200" dirty="0" err="1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recs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Only pertinent lab finding positive (+) THC.</a:t>
            </a:r>
          </a:p>
          <a:p>
            <a:r>
              <a:rPr lang="en-US" dirty="0" smtClean="0"/>
              <a:t>Consulted </a:t>
            </a:r>
            <a:r>
              <a:rPr lang="en-US" sz="1200" kern="1200" dirty="0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Poison Control Center - San Francisco Division, no additional </a:t>
            </a:r>
            <a:r>
              <a:rPr lang="en-US" sz="1200" kern="1200" dirty="0" err="1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recs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Only pertinent lab finding positive (+) THC.</a:t>
            </a:r>
          </a:p>
          <a:p>
            <a:r>
              <a:rPr lang="en-US" dirty="0" smtClean="0"/>
              <a:t>Consulted </a:t>
            </a:r>
            <a:r>
              <a:rPr lang="en-US" sz="1200" kern="1200" dirty="0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Poison Control Center - San Francisco Division, no additional </a:t>
            </a:r>
            <a:r>
              <a:rPr lang="en-US" sz="1200" kern="1200" dirty="0" err="1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recs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Only pertinent lab finding positive (+) THC.</a:t>
            </a:r>
          </a:p>
          <a:p>
            <a:r>
              <a:rPr lang="en-US" dirty="0" smtClean="0"/>
              <a:t>Consulted </a:t>
            </a:r>
            <a:r>
              <a:rPr lang="en-US" sz="1200" kern="1200" dirty="0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Poison Control Center - San Francisco Division, no additional </a:t>
            </a:r>
            <a:r>
              <a:rPr lang="en-US" sz="1200" kern="1200" dirty="0" err="1" smtClean="0">
                <a:solidFill>
                  <a:schemeClr val="tx1"/>
                </a:solidFill>
                <a:latin typeface="Helvetica Neue Light"/>
                <a:ea typeface="+mn-ea"/>
                <a:cs typeface="+mn-cs"/>
              </a:rPr>
              <a:t>recs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HPI</a:t>
            </a:r>
            <a:r>
              <a:rPr lang="en-US" baseline="0" dirty="0" smtClean="0"/>
              <a:t> per sister and 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HPI</a:t>
            </a:r>
            <a:r>
              <a:rPr lang="en-US" baseline="0" dirty="0" smtClean="0"/>
              <a:t> per sister and 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EAEF8-1421-A94C-A7AB-4A019ECB51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0D37-2B87-3E49-88E5-6AD58FE061E5}" type="datetimeFigureOut">
              <a:rPr lang="en-US" smtClean="0"/>
              <a:pPr/>
              <a:t>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9F7C-190D-7249-8A45-E6B6BD630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fld id="{27C10D37-2B87-3E49-88E5-6AD58FE061E5}" type="datetimeFigureOut">
              <a:rPr lang="en-US" smtClean="0"/>
              <a:pPr/>
              <a:t>1/16/12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fld id="{085E9F7C-190D-7249-8A45-E6B6BD6301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 L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 L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 L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 L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 L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85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"/>
              </a:rPr>
              <a:t>Glucocorticoids</a:t>
            </a:r>
            <a:r>
              <a:rPr lang="en-US" dirty="0" smtClean="0">
                <a:cs typeface=""/>
              </a:rPr>
              <a:t> </a:t>
            </a:r>
          </a:p>
          <a:p>
            <a:pPr>
              <a:buFont typeface="Arial"/>
              <a:buChar char="•"/>
            </a:pPr>
            <a:r>
              <a:rPr lang="en-US" dirty="0" smtClean="0">
                <a:cs typeface=""/>
              </a:rPr>
              <a:t> Decrease the production of inflammatory mediators which are known to act on the CTZ area, improve the blood-brain barrier function</a:t>
            </a:r>
            <a:r>
              <a:rPr lang="en-US" dirty="0" smtClean="0">
                <a:solidFill>
                  <a:srgbClr val="FFFFFF"/>
                </a:solidFill>
                <a:cs typeface=""/>
              </a:rPr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Methylprednisone</a:t>
            </a:r>
            <a:r>
              <a:rPr lang="en-US" dirty="0" smtClean="0"/>
              <a:t> and </a:t>
            </a:r>
            <a:r>
              <a:rPr lang="en-US" dirty="0" err="1" smtClean="0"/>
              <a:t>dexamethasone</a:t>
            </a:r>
            <a:r>
              <a:rPr lang="en-US" dirty="0" smtClean="0"/>
              <a:t> antagonize 5-HT</a:t>
            </a:r>
            <a:r>
              <a:rPr lang="en-US" baseline="-25000" dirty="0" smtClean="0"/>
              <a:t>3A</a:t>
            </a:r>
            <a:r>
              <a:rPr lang="en-US" dirty="0" smtClean="0"/>
              <a:t> receptors expressed in </a:t>
            </a:r>
            <a:r>
              <a:rPr lang="en-US" i="1" dirty="0" err="1" smtClean="0"/>
              <a:t>Xenopus</a:t>
            </a:r>
            <a:r>
              <a:rPr lang="en-US" dirty="0" smtClean="0"/>
              <a:t> </a:t>
            </a:r>
            <a:r>
              <a:rPr lang="en-US" dirty="0" err="1" smtClean="0"/>
              <a:t>oocytes</a:t>
            </a:r>
            <a:r>
              <a:rPr lang="en-US" dirty="0" smtClean="0"/>
              <a:t>. Thus, antagonism of 5-HT receptors may contribute to the prophylactic effects of corticosteroids. (28) </a:t>
            </a:r>
            <a:r>
              <a:rPr lang="en-US" dirty="0" smtClean="0">
                <a:solidFill>
                  <a:srgbClr val="FFFFFF"/>
                </a:solidFill>
                <a:cs typeface=""/>
              </a:rPr>
              <a:t> </a:t>
            </a:r>
            <a:endParaRPr lang="en-US" dirty="0" smtClean="0">
              <a:cs typeface="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cs typeface=""/>
              </a:rPr>
              <a:t> </a:t>
            </a:r>
            <a:r>
              <a:rPr lang="en-US" dirty="0" err="1" smtClean="0"/>
              <a:t>Bethamethasone</a:t>
            </a:r>
            <a:r>
              <a:rPr lang="en-US" dirty="0" smtClean="0"/>
              <a:t> has been used in chemotherapy related studies and PONV studies with conflicting results, </a:t>
            </a:r>
            <a:r>
              <a:rPr lang="en-US" dirty="0" err="1" smtClean="0"/>
              <a:t>methylprednisone</a:t>
            </a:r>
            <a:r>
              <a:rPr lang="en-US" dirty="0" smtClean="0"/>
              <a:t> is used in chemotherapy related N/V</a:t>
            </a:r>
          </a:p>
          <a:p>
            <a:pPr>
              <a:buFont typeface="Arial"/>
              <a:buChar char="•"/>
            </a:pPr>
            <a:r>
              <a:rPr lang="en-US" dirty="0" smtClean="0"/>
              <a:t> An animal study (ferrets) using a </a:t>
            </a:r>
            <a:r>
              <a:rPr lang="en-US" dirty="0" err="1" smtClean="0"/>
              <a:t>cisplatin</a:t>
            </a:r>
            <a:r>
              <a:rPr lang="en-US" dirty="0" smtClean="0"/>
              <a:t> induced emesis model describes the antiemetic potency of steroids as follows </a:t>
            </a:r>
            <a:r>
              <a:rPr lang="en-US" dirty="0" err="1" smtClean="0"/>
              <a:t>Bethamethasone</a:t>
            </a:r>
            <a:r>
              <a:rPr lang="en-US" dirty="0" smtClean="0"/>
              <a:t>&gt;</a:t>
            </a:r>
            <a:r>
              <a:rPr lang="en-US" dirty="0" err="1" smtClean="0"/>
              <a:t>Dexamethasone</a:t>
            </a:r>
            <a:r>
              <a:rPr lang="en-US" dirty="0" smtClean="0"/>
              <a:t>&gt;</a:t>
            </a:r>
            <a:r>
              <a:rPr lang="en-US" dirty="0" err="1" smtClean="0"/>
              <a:t>Methylprednisone</a:t>
            </a:r>
            <a:r>
              <a:rPr lang="en-US" dirty="0" smtClean="0"/>
              <a:t>&gt;Hydrocortisone (26)</a:t>
            </a:r>
            <a:endParaRPr lang="en-US" dirty="0" smtClean="0">
              <a:cs typeface=""/>
            </a:endParaRPr>
          </a:p>
          <a:p>
            <a:endParaRPr lang="en-US" dirty="0" smtClean="0">
              <a:cs typeface=""/>
            </a:endParaRPr>
          </a:p>
          <a:p>
            <a:endParaRPr lang="en-US" dirty="0" smtClean="0">
              <a:cs typeface=""/>
            </a:endParaRPr>
          </a:p>
          <a:p>
            <a:endParaRPr lang="en-US" dirty="0">
              <a:cs typeface="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"/>
              </a:rPr>
              <a:t>Dexamethasone</a:t>
            </a:r>
            <a:r>
              <a:rPr lang="en-US" dirty="0" smtClean="0">
                <a:cs typeface=""/>
              </a:rPr>
              <a:t> (DX)</a:t>
            </a:r>
          </a:p>
          <a:p>
            <a:pPr>
              <a:buFont typeface="Arial"/>
              <a:buChar char="•"/>
            </a:pPr>
            <a:r>
              <a:rPr lang="en-US" dirty="0" smtClean="0"/>
              <a:t>Most PONV studies done with single dose DX, other </a:t>
            </a:r>
            <a:r>
              <a:rPr lang="en-US" dirty="0" err="1" smtClean="0"/>
              <a:t>glucocorticoids</a:t>
            </a:r>
            <a:r>
              <a:rPr lang="en-US" dirty="0" smtClean="0"/>
              <a:t> (GC) might work also. A nice review paper about GC is (27).</a:t>
            </a:r>
          </a:p>
          <a:p>
            <a:r>
              <a:rPr lang="en-US" dirty="0" smtClean="0"/>
              <a:t> </a:t>
            </a:r>
            <a:endParaRPr lang="en-US" dirty="0" smtClean="0">
              <a:cs typeface="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cs typeface=""/>
              </a:rPr>
              <a:t> DX reported to be especially effective against late PONV (8 or 10 mg IV in adults), with no </a:t>
            </a:r>
            <a:r>
              <a:rPr lang="en-US" dirty="0" err="1" smtClean="0">
                <a:cs typeface=""/>
              </a:rPr>
              <a:t>dexamethasone</a:t>
            </a:r>
            <a:r>
              <a:rPr lang="en-US" dirty="0" smtClean="0">
                <a:cs typeface=""/>
              </a:rPr>
              <a:t>-related side effects when used as a single dose for PONV prophylaxis (13) with 4mg also being effective (14)</a:t>
            </a:r>
          </a:p>
          <a:p>
            <a:pPr>
              <a:buFont typeface="Arial"/>
              <a:buChar char="•"/>
            </a:pPr>
            <a:r>
              <a:rPr lang="en-US" dirty="0" smtClean="0">
                <a:cs typeface=""/>
              </a:rPr>
              <a:t> Multicenter IMPACT study recruited over 5000 patient with a PONV score of at least 40% according to the simplified </a:t>
            </a:r>
            <a:r>
              <a:rPr lang="en-US" dirty="0" err="1" smtClean="0">
                <a:cs typeface=""/>
              </a:rPr>
              <a:t>Apfel</a:t>
            </a:r>
            <a:r>
              <a:rPr lang="en-US" dirty="0" smtClean="0">
                <a:cs typeface=""/>
              </a:rPr>
              <a:t> score. In this factorial design study single dose use of either </a:t>
            </a:r>
            <a:r>
              <a:rPr lang="en-US" dirty="0" err="1" smtClean="0">
                <a:cs typeface=""/>
              </a:rPr>
              <a:t>ondansetron</a:t>
            </a:r>
            <a:r>
              <a:rPr lang="en-US" dirty="0" smtClean="0">
                <a:cs typeface=""/>
              </a:rPr>
              <a:t> 4 mg, </a:t>
            </a:r>
            <a:r>
              <a:rPr lang="en-US" dirty="0" err="1" smtClean="0">
                <a:cs typeface=""/>
              </a:rPr>
              <a:t>droperidol</a:t>
            </a:r>
            <a:r>
              <a:rPr lang="en-US" dirty="0" smtClean="0">
                <a:cs typeface=""/>
              </a:rPr>
              <a:t> 1.25 mg, and </a:t>
            </a:r>
            <a:r>
              <a:rPr lang="en-US" dirty="0" err="1" smtClean="0">
                <a:cs typeface=""/>
              </a:rPr>
              <a:t>dexamethasone</a:t>
            </a:r>
            <a:r>
              <a:rPr lang="en-US" dirty="0" smtClean="0">
                <a:cs typeface=""/>
              </a:rPr>
              <a:t> 4mg lead to a similar reduction in PONV (14) </a:t>
            </a:r>
          </a:p>
          <a:p>
            <a:endParaRPr lang="en-US" dirty="0" smtClean="0">
              <a:cs typeface=""/>
            </a:endParaRPr>
          </a:p>
          <a:p>
            <a:endParaRPr lang="en-US" dirty="0" smtClean="0">
              <a:cs typeface=""/>
            </a:endParaRPr>
          </a:p>
          <a:p>
            <a:endParaRPr lang="en-US" dirty="0">
              <a:cs typeface="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7000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Scopolamine 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Anticholinergic</a:t>
            </a:r>
            <a:r>
              <a:rPr lang="en-US" dirty="0" smtClean="0"/>
              <a:t> agent.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Transdermal</a:t>
            </a:r>
            <a:r>
              <a:rPr lang="en-US" dirty="0" smtClean="0"/>
              <a:t>  patch, slow delivery system, maximum effect in 3-4 hours, lasts for 72 (slow onset may limit use in every day practice)</a:t>
            </a:r>
          </a:p>
          <a:p>
            <a:pPr>
              <a:buFont typeface="Arial"/>
              <a:buChar char="•"/>
            </a:pPr>
            <a:r>
              <a:rPr lang="en-US" dirty="0" smtClean="0"/>
              <a:t> Dry mouth, double vision, and especially in the elderly, dizziness and in some rare cases agitation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Transdermal</a:t>
            </a:r>
            <a:r>
              <a:rPr lang="en-US" dirty="0" smtClean="0"/>
              <a:t> scopolamine effective in controlling PONV following outpatient laparoscopy (15) and following </a:t>
            </a:r>
            <a:r>
              <a:rPr lang="en-US" dirty="0" err="1" smtClean="0"/>
              <a:t>neuraxial</a:t>
            </a:r>
            <a:r>
              <a:rPr lang="en-US" dirty="0" smtClean="0"/>
              <a:t>* morphine administration (16, 17)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638800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*use of </a:t>
            </a:r>
            <a:r>
              <a:rPr lang="en-US" sz="1400" dirty="0" err="1" smtClean="0"/>
              <a:t>neuraxial</a:t>
            </a:r>
            <a:r>
              <a:rPr lang="en-US" sz="1400" dirty="0" smtClean="0"/>
              <a:t> </a:t>
            </a:r>
            <a:r>
              <a:rPr lang="en-US" sz="1400" dirty="0" err="1" smtClean="0"/>
              <a:t>opioids</a:t>
            </a:r>
            <a:r>
              <a:rPr lang="en-US" sz="1400" dirty="0" smtClean="0"/>
              <a:t> can cause PONV in up to 30% of patients (24,25)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37307" y="5333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70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Neurokinin-1 receptor antagonists </a:t>
            </a:r>
          </a:p>
          <a:p>
            <a:pPr>
              <a:buFont typeface="Arial"/>
              <a:buChar char="•"/>
            </a:pPr>
            <a:r>
              <a:rPr lang="en-US" dirty="0" smtClean="0"/>
              <a:t> New class of </a:t>
            </a:r>
            <a:r>
              <a:rPr lang="en-US" dirty="0" err="1" smtClean="0"/>
              <a:t>antiemetics</a:t>
            </a:r>
            <a:r>
              <a:rPr lang="en-US" dirty="0" smtClean="0"/>
              <a:t> that may act on the final common pathway from the emetic center.</a:t>
            </a:r>
          </a:p>
          <a:p>
            <a:pPr>
              <a:buFont typeface="Arial"/>
              <a:buChar char="•"/>
            </a:pPr>
            <a:r>
              <a:rPr lang="en-US" dirty="0" smtClean="0"/>
              <a:t> Recent multicenter study compared PO </a:t>
            </a:r>
            <a:r>
              <a:rPr lang="en-US" dirty="0" err="1" smtClean="0"/>
              <a:t>aprepitant</a:t>
            </a:r>
            <a:r>
              <a:rPr lang="en-US" dirty="0" smtClean="0"/>
              <a:t> with IV </a:t>
            </a:r>
            <a:r>
              <a:rPr lang="en-US" dirty="0" err="1" smtClean="0"/>
              <a:t>ondansetron</a:t>
            </a:r>
            <a:r>
              <a:rPr lang="en-US" dirty="0" smtClean="0"/>
              <a:t> (4mg) in females undergoing abdominal surgery. The incidence of no vomiting (0 to 24 hours) was significantly higher with </a:t>
            </a:r>
            <a:r>
              <a:rPr lang="en-US" dirty="0" err="1" smtClean="0"/>
              <a:t>aprepitant</a:t>
            </a:r>
            <a:r>
              <a:rPr lang="en-US" dirty="0" smtClean="0"/>
              <a:t> 40 mg (84%) and </a:t>
            </a:r>
            <a:r>
              <a:rPr lang="en-US" dirty="0" err="1" smtClean="0"/>
              <a:t>aprepitant</a:t>
            </a:r>
            <a:r>
              <a:rPr lang="en-US" dirty="0" smtClean="0"/>
              <a:t> 125 mg (86%) versus </a:t>
            </a:r>
            <a:r>
              <a:rPr lang="en-US" dirty="0" err="1" smtClean="0"/>
              <a:t>ondansetron</a:t>
            </a:r>
            <a:r>
              <a:rPr lang="en-US" dirty="0" smtClean="0"/>
              <a:t> (71%). </a:t>
            </a:r>
            <a:r>
              <a:rPr lang="en-US" dirty="0" err="1" smtClean="0"/>
              <a:t>Aprepitant</a:t>
            </a:r>
            <a:r>
              <a:rPr lang="en-US" dirty="0" smtClean="0"/>
              <a:t> reduced the nausea severity according to a verbal rating score but incidence and severity or need for rescue </a:t>
            </a:r>
            <a:r>
              <a:rPr lang="en-US" dirty="0" err="1" smtClean="0"/>
              <a:t>antiemetics</a:t>
            </a:r>
            <a:r>
              <a:rPr lang="en-US" dirty="0" smtClean="0"/>
              <a:t> were not different across the three groups (18) This was reproduced in another large study which also showed a lower nausea severity (19) </a:t>
            </a:r>
          </a:p>
          <a:p>
            <a:pPr>
              <a:buFont typeface="Arial"/>
              <a:buChar char="•"/>
            </a:pPr>
            <a:r>
              <a:rPr lang="en-US" dirty="0" smtClean="0"/>
              <a:t> The 40-mg dose of </a:t>
            </a:r>
            <a:r>
              <a:rPr lang="en-US" dirty="0" err="1" smtClean="0"/>
              <a:t>aprepitant</a:t>
            </a:r>
            <a:r>
              <a:rPr lang="en-US" dirty="0" smtClean="0"/>
              <a:t> was approved for the prophylaxis of PONV. (40mg equally effective as 125mg)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7000"/>
            <a:ext cx="685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Antihistamines 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Ethanolamines</a:t>
            </a:r>
            <a:r>
              <a:rPr lang="en-US" dirty="0" smtClean="0"/>
              <a:t> (</a:t>
            </a:r>
            <a:r>
              <a:rPr lang="en-US" dirty="0" err="1" smtClean="0"/>
              <a:t>dimenhydrinate</a:t>
            </a:r>
            <a:r>
              <a:rPr lang="en-US" dirty="0" smtClean="0"/>
              <a:t>, </a:t>
            </a:r>
            <a:r>
              <a:rPr lang="en-US" dirty="0" err="1" smtClean="0"/>
              <a:t>diphenhydramine</a:t>
            </a:r>
            <a:r>
              <a:rPr lang="en-US" dirty="0" smtClean="0"/>
              <a:t>) and the </a:t>
            </a:r>
            <a:r>
              <a:rPr lang="en-US" dirty="0" err="1" smtClean="0"/>
              <a:t>piperazines</a:t>
            </a:r>
            <a:r>
              <a:rPr lang="en-US" dirty="0" smtClean="0"/>
              <a:t> (</a:t>
            </a:r>
            <a:r>
              <a:rPr lang="en-US" dirty="0" err="1" smtClean="0"/>
              <a:t>cyclizine</a:t>
            </a:r>
            <a:r>
              <a:rPr lang="en-US" dirty="0" smtClean="0"/>
              <a:t>, </a:t>
            </a:r>
            <a:r>
              <a:rPr lang="en-US" dirty="0" err="1" smtClean="0"/>
              <a:t>hydroxyzine</a:t>
            </a:r>
            <a:r>
              <a:rPr lang="en-US" dirty="0" smtClean="0"/>
              <a:t>, </a:t>
            </a:r>
            <a:r>
              <a:rPr lang="en-US" dirty="0" err="1" smtClean="0"/>
              <a:t>meclizine</a:t>
            </a:r>
            <a:r>
              <a:rPr lang="en-US" dirty="0" smtClean="0"/>
              <a:t>).</a:t>
            </a:r>
          </a:p>
          <a:p>
            <a:pPr>
              <a:buFont typeface="Arial"/>
              <a:buChar char="•"/>
            </a:pPr>
            <a:r>
              <a:rPr lang="en-US" dirty="0" smtClean="0"/>
              <a:t> Major disadvantages: sedation, dry mouth, blurred vision, urinary retention, and delayed recovery room discharge (20)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Promethazine</a:t>
            </a:r>
            <a:r>
              <a:rPr lang="en-US" dirty="0" smtClean="0"/>
              <a:t> is an effective antiemetic with a long duration of action.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 In a dose of 12.5 to 25 mg given with induction, it is effective for PONV (21). </a:t>
            </a:r>
          </a:p>
          <a:p>
            <a:pPr>
              <a:buFont typeface="Arial"/>
              <a:buChar char="•"/>
            </a:pPr>
            <a:r>
              <a:rPr lang="en-US" dirty="0" smtClean="0"/>
              <a:t> Its use is limited by sedation and prolonged recovery from anesthesia (9).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7000"/>
            <a:ext cx="68580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intravenous anesthesia</a:t>
            </a:r>
          </a:p>
          <a:p>
            <a:pPr>
              <a:buFont typeface="Arial"/>
              <a:buChar char="•"/>
            </a:pPr>
            <a:r>
              <a:rPr lang="en-US" dirty="0" smtClean="0"/>
              <a:t> TIVA using </a:t>
            </a:r>
            <a:r>
              <a:rPr lang="en-US" dirty="0" err="1" smtClean="0"/>
              <a:t>propofol</a:t>
            </a:r>
            <a:r>
              <a:rPr lang="en-US" dirty="0" smtClean="0"/>
              <a:t> as anesthetic maintenance has been shown to reduce the incidence of PONV and to be as efficacious as </a:t>
            </a:r>
            <a:r>
              <a:rPr lang="en-US" dirty="0" err="1" smtClean="0"/>
              <a:t>ondansetron</a:t>
            </a:r>
            <a:r>
              <a:rPr lang="en-US" dirty="0" smtClean="0"/>
              <a:t> 4 mg in reducing postoperative nausea (22, 23).</a:t>
            </a:r>
          </a:p>
          <a:p>
            <a:pPr>
              <a:buFont typeface="Arial"/>
              <a:buChar char="•"/>
            </a:pPr>
            <a:r>
              <a:rPr lang="en-US" dirty="0" smtClean="0"/>
              <a:t> The protective effect of </a:t>
            </a:r>
            <a:r>
              <a:rPr lang="en-US" dirty="0" err="1" smtClean="0"/>
              <a:t>propofol</a:t>
            </a:r>
            <a:r>
              <a:rPr lang="en-US" dirty="0" smtClean="0"/>
              <a:t> against PONV was not evident when it was used as an induction agent only (24).</a:t>
            </a:r>
          </a:p>
          <a:p>
            <a:pPr>
              <a:buFont typeface="Arial"/>
              <a:buChar char="•"/>
            </a:pPr>
            <a:r>
              <a:rPr lang="en-US" dirty="0" smtClean="0"/>
              <a:t> May be working through the </a:t>
            </a:r>
            <a:r>
              <a:rPr lang="en-US" dirty="0" err="1" smtClean="0"/>
              <a:t>serotonergic</a:t>
            </a:r>
            <a:r>
              <a:rPr lang="en-US" dirty="0" smtClean="0"/>
              <a:t> pathway</a:t>
            </a:r>
          </a:p>
          <a:p>
            <a:pPr>
              <a:buFont typeface="Arial"/>
              <a:buChar char="•"/>
            </a:pPr>
            <a:r>
              <a:rPr lang="en-US" dirty="0" smtClean="0"/>
              <a:t> Complementary infusions of </a:t>
            </a:r>
            <a:r>
              <a:rPr lang="en-US" dirty="0" err="1" smtClean="0"/>
              <a:t>propofol</a:t>
            </a:r>
            <a:r>
              <a:rPr lang="en-US" dirty="0" smtClean="0"/>
              <a:t> in addition to gas based anesthesia have resulted in a mixed pictures of of effectiveness in papers. Some say it works as a PONV </a:t>
            </a:r>
            <a:r>
              <a:rPr lang="en-US" dirty="0" smtClean="0"/>
              <a:t>reduction (probably by gas sparing), </a:t>
            </a:r>
            <a:r>
              <a:rPr lang="en-US" dirty="0" smtClean="0"/>
              <a:t>some say it does not make a difference. One paper mentions the plasma levels of </a:t>
            </a:r>
            <a:r>
              <a:rPr lang="en-US" dirty="0" err="1" smtClean="0"/>
              <a:t>propofol</a:t>
            </a:r>
            <a:r>
              <a:rPr lang="en-US" dirty="0" smtClean="0"/>
              <a:t> need to be at least 343ng/ml to be effective in PONV reduction. (29)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Propofol</a:t>
            </a:r>
            <a:r>
              <a:rPr lang="en-US" dirty="0" smtClean="0"/>
              <a:t> is used as a rescue medication in PONV 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chemotherapy </a:t>
            </a:r>
            <a:r>
              <a:rPr lang="en-US" dirty="0" smtClean="0"/>
              <a:t>induced N/V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-what</a:t>
            </a:r>
            <a:r>
              <a:rPr kumimoji="0" lang="en-US" sz="3200" b="1" i="0" u="none" strike="noStrike" kern="1200" cap="none" spc="26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 to do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70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Screen patients for risk factors </a:t>
            </a:r>
          </a:p>
          <a:p>
            <a:pPr>
              <a:buFont typeface="Arial"/>
              <a:buChar char="•"/>
            </a:pPr>
            <a:r>
              <a:rPr lang="en-US" dirty="0" smtClean="0"/>
              <a:t> Combining anti-emetics gives you an additive effect in risk reduction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 Possibly avoid nitrous oxide or anesthetic gases</a:t>
            </a:r>
          </a:p>
          <a:p>
            <a:pPr>
              <a:buFont typeface="Arial"/>
              <a:buChar char="•"/>
            </a:pPr>
            <a:r>
              <a:rPr lang="en-US" dirty="0" smtClean="0"/>
              <a:t> See next slide- Society for Ambulatory Anesthesia Guidelines for the Management of Postoperative Nausea and Vomiting 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</a:t>
            </a:r>
            <a:r>
              <a:rPr kumimoji="0" lang="en-US" sz="3200" b="1" i="0" u="none" strike="noStrike" kern="1200" cap="none" spc="26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 What to do…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079500"/>
            <a:ext cx="4479925" cy="539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096000" y="698500"/>
            <a:ext cx="2667000" cy="166370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/>
              <a:t>Algorithm for management of PONV 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Society for Ambulatory Anesthesia Guidelines for the Management of Postoperative Nausea and </a:t>
            </a:r>
            <a:r>
              <a:rPr lang="en-US" sz="1400" smtClean="0"/>
              <a:t>Vomiting </a:t>
            </a:r>
            <a:r>
              <a:rPr lang="en-US" sz="1400" smtClean="0"/>
              <a:t>2007 (31)</a:t>
            </a:r>
            <a:endParaRPr lang="en-US" sz="1400" b="1" smtClean="0"/>
          </a:p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kern="1200" cap="none" spc="26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1"/>
            <a:ext cx="6858000" cy="3416319"/>
          </a:xfrm>
          <a:prstGeom prst="rect">
            <a:avLst/>
          </a:prstGeom>
          <a:noFill/>
        </p:spPr>
        <p:txBody>
          <a:bodyPr vert="horz" wrap="square" rtlCol="0" anchor="t">
            <a:noAutofit/>
          </a:bodyPr>
          <a:lstStyle/>
          <a:p>
            <a:r>
              <a:rPr lang="en-US" sz="1200" dirty="0" smtClean="0">
                <a:cs typeface="Helvetica"/>
              </a:rPr>
              <a:t>1. </a:t>
            </a:r>
            <a:r>
              <a:rPr lang="en-US" sz="1200" dirty="0" err="1" smtClean="0"/>
              <a:t>Kovac</a:t>
            </a:r>
            <a:r>
              <a:rPr lang="en-US" sz="1200" dirty="0" smtClean="0"/>
              <a:t> AL: Prevention and treatment of postoperative nausea and vomiting. Drugs  2000; 59:213-243.</a:t>
            </a:r>
          </a:p>
          <a:p>
            <a:r>
              <a:rPr lang="en-US" sz="1200" dirty="0" smtClean="0"/>
              <a:t>2. Gold BS et al. Unanticipated admission to the hospital following ambulatory surgery.                                           JAMA  1989; 262:3008-3010.</a:t>
            </a:r>
            <a:endParaRPr lang="en-US" sz="1200" dirty="0" smtClean="0">
              <a:cs typeface="Helvetica"/>
            </a:endParaRPr>
          </a:p>
          <a:p>
            <a:r>
              <a:rPr lang="en-US" sz="1200" dirty="0" smtClean="0">
                <a:cs typeface="Helvetica"/>
              </a:rPr>
              <a:t>3. </a:t>
            </a:r>
            <a:r>
              <a:rPr lang="en-US" sz="1200" dirty="0" err="1" smtClean="0">
                <a:cs typeface="Helvetica"/>
              </a:rPr>
              <a:t>Apfel</a:t>
            </a:r>
            <a:r>
              <a:rPr lang="en-US" sz="1200" dirty="0" smtClean="0">
                <a:cs typeface="Helvetica"/>
              </a:rPr>
              <a:t> CC et al. A simplified risk score for predicting postoperative nausea and vomiting.  Anesthesiology 1999;91:693–700</a:t>
            </a:r>
          </a:p>
          <a:p>
            <a:r>
              <a:rPr lang="en-US" sz="1200" dirty="0" smtClean="0">
                <a:cs typeface="Helvetica"/>
              </a:rPr>
              <a:t>4. Splinter </a:t>
            </a:r>
            <a:r>
              <a:rPr lang="en-US" sz="1200" dirty="0" err="1" smtClean="0">
                <a:cs typeface="Helvetica"/>
              </a:rPr>
              <a:t>WM,et</a:t>
            </a:r>
            <a:r>
              <a:rPr lang="en-US" sz="1200" dirty="0" smtClean="0">
                <a:cs typeface="Helvetica"/>
              </a:rPr>
              <a:t> al. Midazolam reduces vomiting after tonsillectomy in children. Can J </a:t>
            </a:r>
            <a:r>
              <a:rPr lang="en-US" sz="1200" dirty="0" err="1" smtClean="0">
                <a:cs typeface="Helvetica"/>
              </a:rPr>
              <a:t>Anaesth</a:t>
            </a:r>
            <a:r>
              <a:rPr lang="en-US" sz="1200" dirty="0" smtClean="0">
                <a:cs typeface="Helvetica"/>
              </a:rPr>
              <a:t>  1995; 42:201-203.</a:t>
            </a:r>
          </a:p>
          <a:p>
            <a:r>
              <a:rPr lang="en-US" sz="1200" dirty="0" smtClean="0">
                <a:cs typeface="Helvetica"/>
              </a:rPr>
              <a:t>5. </a:t>
            </a:r>
            <a:r>
              <a:rPr lang="en-US" sz="1200" dirty="0" err="1" smtClean="0">
                <a:cs typeface="Helvetica"/>
              </a:rPr>
              <a:t>Khalil</a:t>
            </a:r>
            <a:r>
              <a:rPr lang="en-US" sz="1200" dirty="0" smtClean="0">
                <a:cs typeface="Helvetica"/>
              </a:rPr>
              <a:t> SN et al. The antiemetic effect of lorazepam after outpatient strabismus surgery in children.  Anesthesiology  1992; 77:915-919.</a:t>
            </a:r>
          </a:p>
          <a:p>
            <a:r>
              <a:rPr lang="en-US" sz="1200" dirty="0" smtClean="0">
                <a:cs typeface="Helvetica"/>
              </a:rPr>
              <a:t>6. Rothenberg DM et al. Efficacy of ephedrine in the prevention of postoperative nausea and vomiting.  </a:t>
            </a:r>
            <a:r>
              <a:rPr lang="en-US" sz="1200" dirty="0" err="1" smtClean="0">
                <a:cs typeface="Helvetica"/>
              </a:rPr>
              <a:t>Anesth</a:t>
            </a:r>
            <a:r>
              <a:rPr lang="en-US" sz="1200" dirty="0" smtClean="0">
                <a:cs typeface="Helvetica"/>
              </a:rPr>
              <a:t> </a:t>
            </a:r>
            <a:r>
              <a:rPr lang="en-US" sz="1200" dirty="0" err="1" smtClean="0">
                <a:cs typeface="Helvetica"/>
              </a:rPr>
              <a:t>Analg</a:t>
            </a:r>
            <a:r>
              <a:rPr lang="en-US" sz="1200" dirty="0" smtClean="0">
                <a:cs typeface="Helvetica"/>
              </a:rPr>
              <a:t>  1991; 72:58-61.</a:t>
            </a:r>
          </a:p>
          <a:p>
            <a:r>
              <a:rPr lang="en-US" sz="1200" dirty="0" smtClean="0">
                <a:cs typeface="Helvetica"/>
              </a:rPr>
              <a:t>8. </a:t>
            </a:r>
            <a:r>
              <a:rPr lang="en-US" sz="1200" dirty="0" err="1" smtClean="0">
                <a:cs typeface="Helvetica"/>
              </a:rPr>
              <a:t>Yogendran</a:t>
            </a:r>
            <a:r>
              <a:rPr lang="en-US" sz="1200" dirty="0" smtClean="0">
                <a:cs typeface="Helvetica"/>
              </a:rPr>
              <a:t> S et al. A prospective randomized double-blinded study of the effect of intravenous fluid therapy on adverse outcomes on outpatient surgery. </a:t>
            </a:r>
            <a:r>
              <a:rPr lang="en-US" sz="1200" dirty="0" err="1" smtClean="0">
                <a:cs typeface="Helvetica"/>
              </a:rPr>
              <a:t>Anesth</a:t>
            </a:r>
            <a:r>
              <a:rPr lang="en-US" sz="1200" dirty="0" smtClean="0">
                <a:cs typeface="Helvetica"/>
              </a:rPr>
              <a:t> </a:t>
            </a:r>
            <a:r>
              <a:rPr lang="en-US" sz="1200" dirty="0" err="1" smtClean="0">
                <a:cs typeface="Helvetica"/>
              </a:rPr>
              <a:t>Analg</a:t>
            </a:r>
            <a:r>
              <a:rPr lang="en-US" sz="1200" dirty="0" smtClean="0">
                <a:cs typeface="Helvetica"/>
              </a:rPr>
              <a:t>  1995; 80:682-686.</a:t>
            </a:r>
          </a:p>
          <a:p>
            <a:r>
              <a:rPr lang="en-US" sz="1200" dirty="0" smtClean="0"/>
              <a:t>9. </a:t>
            </a:r>
            <a:r>
              <a:rPr lang="en-US" sz="1200" dirty="0" err="1" smtClean="0"/>
              <a:t>Rowbotham</a:t>
            </a:r>
            <a:r>
              <a:rPr lang="en-US" sz="1200" dirty="0" smtClean="0"/>
              <a:t> DJ: Current management of postoperative nausea and vomiting. </a:t>
            </a:r>
            <a:r>
              <a:rPr lang="en-US" sz="1200" i="1" dirty="0" smtClean="0"/>
              <a:t>Br J </a:t>
            </a:r>
            <a:r>
              <a:rPr lang="en-US" sz="1200" i="1" dirty="0" err="1" smtClean="0"/>
              <a:t>Anaesth</a:t>
            </a:r>
            <a:r>
              <a:rPr lang="en-US" sz="1200" dirty="0" smtClean="0"/>
              <a:t>  1992; 69:46S-59S.</a:t>
            </a:r>
          </a:p>
          <a:p>
            <a:endParaRPr lang="en-US" sz="1200" dirty="0" smtClean="0">
              <a:cs typeface="Helvetica"/>
            </a:endParaRPr>
          </a:p>
          <a:p>
            <a:endParaRPr lang="en-US" sz="1200" dirty="0"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3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 references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1"/>
            <a:ext cx="7010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10. </a:t>
            </a:r>
            <a:r>
              <a:rPr lang="en-US" sz="1200" dirty="0" err="1" smtClean="0"/>
              <a:t>Quaynor</a:t>
            </a:r>
            <a:r>
              <a:rPr lang="en-US" sz="1200" dirty="0" smtClean="0"/>
              <a:t> H, Raeder JC: Incidence and severity of postoperative nausea and vomiting are similar after </a:t>
            </a:r>
            <a:r>
              <a:rPr lang="en-US" sz="1200" dirty="0" err="1" smtClean="0"/>
              <a:t>metoclopramide</a:t>
            </a:r>
            <a:r>
              <a:rPr lang="en-US" sz="1200" dirty="0" smtClean="0"/>
              <a:t> 20 mg and </a:t>
            </a:r>
            <a:r>
              <a:rPr lang="en-US" sz="1200" dirty="0" err="1" smtClean="0"/>
              <a:t>ondansetron</a:t>
            </a:r>
            <a:r>
              <a:rPr lang="en-US" sz="1200" dirty="0" smtClean="0"/>
              <a:t> 8 mg given by the end of laparoscopic </a:t>
            </a:r>
            <a:r>
              <a:rPr lang="en-US" sz="1200" dirty="0" err="1" smtClean="0"/>
              <a:t>cholecystectomies</a:t>
            </a:r>
            <a:r>
              <a:rPr lang="en-US" sz="1200" dirty="0" smtClean="0"/>
              <a:t>. </a:t>
            </a:r>
            <a:r>
              <a:rPr lang="en-US" sz="1200" i="1" dirty="0" err="1" smtClean="0"/>
              <a:t>Acta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Anaesthesiol</a:t>
            </a:r>
            <a:r>
              <a:rPr lang="en-US" sz="1200" i="1" dirty="0" smtClean="0"/>
              <a:t> Scand</a:t>
            </a:r>
            <a:r>
              <a:rPr lang="en-US" sz="1200" dirty="0" smtClean="0"/>
              <a:t>  2002; 46:109-113.</a:t>
            </a:r>
          </a:p>
          <a:p>
            <a:r>
              <a:rPr lang="en-US" sz="1200" dirty="0" smtClean="0"/>
              <a:t>11. </a:t>
            </a:r>
            <a:r>
              <a:rPr lang="en-US" sz="1200" dirty="0" err="1" smtClean="0"/>
              <a:t>Wallenborn</a:t>
            </a:r>
            <a:r>
              <a:rPr lang="en-US" sz="1200" dirty="0" smtClean="0"/>
              <a:t> J, et al: Prevention of postoperative nausea and vomiting by </a:t>
            </a:r>
            <a:r>
              <a:rPr lang="en-US" sz="1200" dirty="0" err="1" smtClean="0"/>
              <a:t>metoclopramide</a:t>
            </a:r>
            <a:r>
              <a:rPr lang="en-US" sz="1200" dirty="0" smtClean="0"/>
              <a:t> combined with </a:t>
            </a:r>
            <a:r>
              <a:rPr lang="en-US" sz="1200" dirty="0" err="1" smtClean="0"/>
              <a:t>dexamethasone</a:t>
            </a:r>
            <a:r>
              <a:rPr lang="en-US" sz="1200" dirty="0" smtClean="0"/>
              <a:t>: </a:t>
            </a:r>
            <a:r>
              <a:rPr lang="en-US" sz="1200" dirty="0" err="1" smtClean="0"/>
              <a:t>Randomised</a:t>
            </a:r>
            <a:r>
              <a:rPr lang="en-US" sz="1200" dirty="0" smtClean="0"/>
              <a:t> double blind multicentre trial. </a:t>
            </a:r>
            <a:r>
              <a:rPr lang="en-US" sz="1200" i="1" dirty="0" smtClean="0"/>
              <a:t>BMJ</a:t>
            </a:r>
            <a:r>
              <a:rPr lang="en-US" sz="1200" dirty="0" smtClean="0"/>
              <a:t>  2006; 333:324.</a:t>
            </a:r>
          </a:p>
          <a:p>
            <a:r>
              <a:rPr lang="en-US" sz="1200" dirty="0" smtClean="0"/>
              <a:t>12. </a:t>
            </a:r>
            <a:r>
              <a:rPr lang="en-US" sz="1200" dirty="0" err="1" smtClean="0"/>
              <a:t>Tramer</a:t>
            </a:r>
            <a:r>
              <a:rPr lang="en-US" sz="1200" dirty="0" smtClean="0"/>
              <a:t> MR, et al. Efficacy, dose-response, and safety of </a:t>
            </a:r>
            <a:r>
              <a:rPr lang="en-US" sz="1200" dirty="0" err="1" smtClean="0"/>
              <a:t>ondansetron</a:t>
            </a:r>
            <a:r>
              <a:rPr lang="en-US" sz="1200" dirty="0" smtClean="0"/>
              <a:t> in prevention of postoperative nausea and vomiting: A quantitative systematic review of randomized placebo-controlled trials. </a:t>
            </a:r>
            <a:r>
              <a:rPr lang="en-US" sz="1200" i="1" dirty="0" smtClean="0"/>
              <a:t>Anesthesiology</a:t>
            </a:r>
            <a:r>
              <a:rPr lang="en-US" sz="1200" dirty="0" smtClean="0"/>
              <a:t>  1997; 87:1277-1289.</a:t>
            </a:r>
          </a:p>
          <a:p>
            <a:r>
              <a:rPr lang="en-US" sz="1200" dirty="0" smtClean="0"/>
              <a:t>13. </a:t>
            </a:r>
            <a:r>
              <a:rPr lang="en-US" sz="1200" dirty="0" err="1" smtClean="0"/>
              <a:t>Henzi</a:t>
            </a:r>
            <a:r>
              <a:rPr lang="en-US" sz="1200" dirty="0" smtClean="0"/>
              <a:t> I, et al: </a:t>
            </a:r>
            <a:r>
              <a:rPr lang="en-US" sz="1200" dirty="0" err="1" smtClean="0"/>
              <a:t>Dexamethasone</a:t>
            </a:r>
            <a:r>
              <a:rPr lang="en-US" sz="1200" dirty="0" smtClean="0"/>
              <a:t> for the prevention of postoperative nausea and vomiting: A quantitative systematic review. </a:t>
            </a:r>
            <a:r>
              <a:rPr lang="en-US" sz="1200" i="1" dirty="0" err="1" smtClean="0"/>
              <a:t>Anesth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Analg</a:t>
            </a:r>
            <a:r>
              <a:rPr lang="en-US" sz="1200" dirty="0" smtClean="0"/>
              <a:t>  2000; 90:186-194.</a:t>
            </a:r>
          </a:p>
          <a:p>
            <a:r>
              <a:rPr lang="en-US" sz="1200" dirty="0" smtClean="0"/>
              <a:t>14. </a:t>
            </a:r>
            <a:r>
              <a:rPr lang="en-US" sz="1200" dirty="0" err="1" smtClean="0"/>
              <a:t>Apfel</a:t>
            </a:r>
            <a:r>
              <a:rPr lang="en-US" sz="1200" dirty="0" smtClean="0"/>
              <a:t> CC, et al: A factorial trial of six interventions for the prevention of postoperative nausea and vomiting. </a:t>
            </a:r>
            <a:r>
              <a:rPr lang="en-US" sz="1200" i="1" dirty="0" smtClean="0"/>
              <a:t>N </a:t>
            </a:r>
            <a:r>
              <a:rPr lang="en-US" sz="1200" i="1" dirty="0" err="1" smtClean="0"/>
              <a:t>Engl</a:t>
            </a:r>
            <a:r>
              <a:rPr lang="en-US" sz="1200" i="1" dirty="0" smtClean="0"/>
              <a:t> J Med</a:t>
            </a:r>
            <a:r>
              <a:rPr lang="en-US" sz="1200" dirty="0" smtClean="0"/>
              <a:t>  2004; 350:2441-2451.</a:t>
            </a:r>
          </a:p>
          <a:p>
            <a:r>
              <a:rPr lang="en-US" sz="1200" dirty="0" smtClean="0"/>
              <a:t>15. Bailey PL, et al. </a:t>
            </a:r>
            <a:r>
              <a:rPr lang="en-US" sz="1200" dirty="0" err="1" smtClean="0"/>
              <a:t>Transdermal</a:t>
            </a:r>
            <a:r>
              <a:rPr lang="en-US" sz="1200" dirty="0" smtClean="0"/>
              <a:t> scopolamine reduces nausea and vomiting after outpatient laparoscopy. </a:t>
            </a:r>
            <a:r>
              <a:rPr lang="en-US" sz="1200" i="1" dirty="0" smtClean="0"/>
              <a:t>Anesthesiology</a:t>
            </a:r>
            <a:r>
              <a:rPr lang="en-US" sz="1200" dirty="0" smtClean="0"/>
              <a:t>  1990; 72:977-980.</a:t>
            </a:r>
          </a:p>
          <a:p>
            <a:r>
              <a:rPr lang="en-US" sz="1200" dirty="0" smtClean="0"/>
              <a:t>16. </a:t>
            </a:r>
            <a:r>
              <a:rPr lang="en-US" sz="1200" dirty="0" err="1" smtClean="0"/>
              <a:t>Loper</a:t>
            </a:r>
            <a:r>
              <a:rPr lang="en-US" sz="1200" dirty="0" smtClean="0"/>
              <a:t> KA, et al. Prophylactic </a:t>
            </a:r>
            <a:r>
              <a:rPr lang="en-US" sz="1200" dirty="0" err="1" smtClean="0"/>
              <a:t>transdermal</a:t>
            </a:r>
            <a:r>
              <a:rPr lang="en-US" sz="1200" dirty="0" smtClean="0"/>
              <a:t> scopolamine patches reduce nausea in postoperative patients receiving epidural morphine. </a:t>
            </a:r>
            <a:r>
              <a:rPr lang="en-US" sz="1200" i="1" dirty="0" err="1" smtClean="0"/>
              <a:t>Anesth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Analg</a:t>
            </a:r>
            <a:r>
              <a:rPr lang="en-US" sz="1200" dirty="0" smtClean="0"/>
              <a:t>  1989; 68:144-146.</a:t>
            </a:r>
          </a:p>
          <a:p>
            <a:r>
              <a:rPr lang="en-US" sz="1200" dirty="0" smtClean="0"/>
              <a:t>17. Harnett MJ, et al. </a:t>
            </a:r>
            <a:r>
              <a:rPr lang="en-US" sz="1200" dirty="0" err="1" smtClean="0"/>
              <a:t>Transdermal</a:t>
            </a:r>
            <a:r>
              <a:rPr lang="en-US" sz="1200" dirty="0" smtClean="0"/>
              <a:t> scopolamine for prevention of </a:t>
            </a:r>
            <a:r>
              <a:rPr lang="en-US" sz="1200" dirty="0" err="1" smtClean="0"/>
              <a:t>intrathecal</a:t>
            </a:r>
            <a:r>
              <a:rPr lang="en-US" sz="1200" dirty="0" smtClean="0"/>
              <a:t> morphine-induced nausea and vomiting after cesarean delivery. </a:t>
            </a:r>
            <a:r>
              <a:rPr lang="en-US" sz="1200" i="1" dirty="0" err="1" smtClean="0"/>
              <a:t>Anesth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Analg</a:t>
            </a:r>
            <a:r>
              <a:rPr lang="en-US" sz="1200" dirty="0" smtClean="0"/>
              <a:t>  2007; 105:764-769.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 references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858000" cy="710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 Among most common side effects of anesthesia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smtClean="0"/>
              <a:t>Overall incidence of PONV for all surgeries and patient populations is estimated to be 25% to 30% (1)</a:t>
            </a:r>
          </a:p>
          <a:p>
            <a:pPr>
              <a:buFont typeface="Arial"/>
              <a:buChar char="•"/>
            </a:pPr>
            <a:r>
              <a:rPr lang="en-US" dirty="0" smtClean="0"/>
              <a:t> 0.18%  risk of intractable PONV* -&gt; delay in PACU discharge or unanticipated hospital admission -&gt; increasing medical costs (2)</a:t>
            </a:r>
          </a:p>
          <a:p>
            <a:pPr>
              <a:buFont typeface="Arial"/>
              <a:buChar char="•"/>
            </a:pPr>
            <a:r>
              <a:rPr lang="en-US" dirty="0" smtClean="0"/>
              <a:t> Reduces patient satisfaction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sz="1400" dirty="0" smtClean="0"/>
              <a:t>* intractable PONV: no unified textbook definition for intractable PONV.</a:t>
            </a:r>
          </a:p>
          <a:p>
            <a:r>
              <a:rPr lang="en-US" sz="1400" dirty="0" smtClean="0"/>
              <a:t>It ranges  from N/V &gt; 4h to  repeated, severe episodes of PONV within 48 </a:t>
            </a:r>
            <a:r>
              <a:rPr lang="en-US" sz="1400" dirty="0" err="1" smtClean="0"/>
              <a:t>h</a:t>
            </a:r>
            <a:r>
              <a:rPr lang="en-US" sz="1400" dirty="0" smtClean="0"/>
              <a:t> presenting on at least three different occasions associated with the use of general anesthesia with volatile anesthetics and </a:t>
            </a:r>
            <a:r>
              <a:rPr lang="en-US" sz="1400" dirty="0" err="1" smtClean="0"/>
              <a:t>opioids</a:t>
            </a:r>
            <a:r>
              <a:rPr lang="en-US" sz="1400" dirty="0" smtClean="0"/>
              <a:t> (with or without prior use of different antiemetic).</a:t>
            </a:r>
          </a:p>
          <a:p>
            <a:r>
              <a:rPr lang="en-US" dirty="0" smtClean="0"/>
              <a:t> 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-the stats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1"/>
            <a:ext cx="7010400" cy="452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18. </a:t>
            </a:r>
            <a:r>
              <a:rPr lang="en-US" sz="1200" dirty="0" err="1" smtClean="0"/>
              <a:t>Gan</a:t>
            </a:r>
            <a:r>
              <a:rPr lang="en-US" sz="1200" dirty="0" smtClean="0"/>
              <a:t> TJ,  et al. A randomized, double-blind comparison of the NK1 antagonist, </a:t>
            </a:r>
            <a:r>
              <a:rPr lang="en-US" sz="1200" dirty="0" err="1" smtClean="0"/>
              <a:t>aprepitant</a:t>
            </a:r>
            <a:r>
              <a:rPr lang="en-US" sz="1200" dirty="0" smtClean="0"/>
              <a:t>, versus </a:t>
            </a:r>
            <a:r>
              <a:rPr lang="en-US" sz="1200" dirty="0" err="1" smtClean="0"/>
              <a:t>ondansetron</a:t>
            </a:r>
            <a:r>
              <a:rPr lang="en-US" sz="1200" dirty="0" smtClean="0"/>
              <a:t> for the prevention of postoperative nausea and vomiting. </a:t>
            </a:r>
            <a:r>
              <a:rPr lang="en-US" sz="1200" i="1" dirty="0" err="1" smtClean="0"/>
              <a:t>Anesth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Analg</a:t>
            </a:r>
            <a:r>
              <a:rPr lang="en-US" sz="1200" dirty="0" smtClean="0"/>
              <a:t>  2007; 104:1082-1089.</a:t>
            </a:r>
          </a:p>
          <a:p>
            <a:r>
              <a:rPr lang="en-US" sz="1200" dirty="0" smtClean="0"/>
              <a:t>19. </a:t>
            </a:r>
            <a:r>
              <a:rPr lang="en-US" sz="1200" dirty="0" err="1" smtClean="0"/>
              <a:t>Diemunsch</a:t>
            </a:r>
            <a:r>
              <a:rPr lang="en-US" sz="1200" dirty="0" smtClean="0"/>
              <a:t> P, et al. Single-dose </a:t>
            </a:r>
            <a:r>
              <a:rPr lang="en-US" sz="1200" dirty="0" err="1" smtClean="0"/>
              <a:t>aprepitant</a:t>
            </a:r>
            <a:r>
              <a:rPr lang="en-US" sz="1200" dirty="0" smtClean="0"/>
              <a:t> </a:t>
            </a:r>
            <a:r>
              <a:rPr lang="en-US" sz="1200" dirty="0" err="1" smtClean="0"/>
              <a:t>vs</a:t>
            </a:r>
            <a:r>
              <a:rPr lang="en-US" sz="1200" dirty="0" smtClean="0"/>
              <a:t> </a:t>
            </a:r>
            <a:r>
              <a:rPr lang="en-US" sz="1200" dirty="0" err="1" smtClean="0"/>
              <a:t>ondansetron</a:t>
            </a:r>
            <a:r>
              <a:rPr lang="en-US" sz="1200" dirty="0" smtClean="0"/>
              <a:t> for the prevention of postoperative nausea and vomiting: A randomized, double-blind phase III trial in patients undergoing open abdominal surgery. </a:t>
            </a:r>
            <a:r>
              <a:rPr lang="en-US" sz="1200" i="1" dirty="0" smtClean="0"/>
              <a:t>Br J </a:t>
            </a:r>
            <a:r>
              <a:rPr lang="en-US" sz="1200" i="1" dirty="0" err="1" smtClean="0"/>
              <a:t>Anaesth</a:t>
            </a:r>
            <a:r>
              <a:rPr lang="en-US" sz="1200" dirty="0" smtClean="0"/>
              <a:t>  2007; 99:202-211.</a:t>
            </a:r>
          </a:p>
          <a:p>
            <a:r>
              <a:rPr lang="en-US" sz="1200" dirty="0" smtClean="0"/>
              <a:t>20. Dundee JW, et al. A comparison of the efficacy of </a:t>
            </a:r>
            <a:r>
              <a:rPr lang="en-US" sz="1200" dirty="0" err="1" smtClean="0"/>
              <a:t>cyclizine</a:t>
            </a:r>
            <a:r>
              <a:rPr lang="en-US" sz="1200" dirty="0" smtClean="0"/>
              <a:t> and </a:t>
            </a:r>
            <a:r>
              <a:rPr lang="en-US" sz="1200" dirty="0" err="1" smtClean="0"/>
              <a:t>perhenazine</a:t>
            </a:r>
            <a:r>
              <a:rPr lang="en-US" sz="1200" dirty="0" smtClean="0"/>
              <a:t> in reducing the emetic effects of morphine and </a:t>
            </a:r>
            <a:r>
              <a:rPr lang="en-US" sz="1200" dirty="0" err="1" smtClean="0"/>
              <a:t>pethidine</a:t>
            </a:r>
            <a:r>
              <a:rPr lang="en-US" sz="1200" dirty="0" smtClean="0"/>
              <a:t>. </a:t>
            </a:r>
            <a:r>
              <a:rPr lang="en-US" sz="1200" i="1" dirty="0" smtClean="0"/>
              <a:t>Br J </a:t>
            </a:r>
            <a:r>
              <a:rPr lang="en-US" sz="1200" i="1" dirty="0" err="1" smtClean="0"/>
              <a:t>Clin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Pharmacol</a:t>
            </a:r>
            <a:r>
              <a:rPr lang="en-US" sz="1200" dirty="0" smtClean="0"/>
              <a:t>  1975; 2:81-85.</a:t>
            </a:r>
          </a:p>
          <a:p>
            <a:r>
              <a:rPr lang="en-US" sz="1200" dirty="0" smtClean="0"/>
              <a:t>21. </a:t>
            </a:r>
            <a:r>
              <a:rPr lang="en-US" sz="1200" dirty="0" err="1" smtClean="0"/>
              <a:t>Khalil</a:t>
            </a:r>
            <a:r>
              <a:rPr lang="en-US" sz="1200" dirty="0" smtClean="0"/>
              <a:t> S, et al. </a:t>
            </a:r>
            <a:r>
              <a:rPr lang="en-US" sz="1200" dirty="0" err="1" smtClean="0"/>
              <a:t>Ondansetron/promethazine</a:t>
            </a:r>
            <a:r>
              <a:rPr lang="en-US" sz="1200" dirty="0" smtClean="0"/>
              <a:t> combination or </a:t>
            </a:r>
            <a:r>
              <a:rPr lang="en-US" sz="1200" dirty="0" err="1" smtClean="0"/>
              <a:t>promethazine</a:t>
            </a:r>
            <a:r>
              <a:rPr lang="en-US" sz="1200" dirty="0" smtClean="0"/>
              <a:t> alone reduces nausea and vomiting after middle ear surgery. </a:t>
            </a:r>
            <a:r>
              <a:rPr lang="en-US" sz="1200" i="1" dirty="0" smtClean="0"/>
              <a:t>J </a:t>
            </a:r>
            <a:r>
              <a:rPr lang="en-US" sz="1200" i="1" dirty="0" err="1" smtClean="0"/>
              <a:t>Clin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Anesth</a:t>
            </a:r>
            <a:r>
              <a:rPr lang="en-US" sz="1200" dirty="0" smtClean="0"/>
              <a:t>  1999; 11:596-600.</a:t>
            </a:r>
          </a:p>
          <a:p>
            <a:r>
              <a:rPr lang="en-US" sz="1200" dirty="0" smtClean="0"/>
              <a:t>22. </a:t>
            </a:r>
            <a:r>
              <a:rPr lang="en-US" sz="1200" dirty="0" err="1" smtClean="0"/>
              <a:t>Tramer</a:t>
            </a:r>
            <a:r>
              <a:rPr lang="en-US" sz="1200" dirty="0" smtClean="0"/>
              <a:t> M, Moore A, </a:t>
            </a:r>
            <a:r>
              <a:rPr lang="en-US" sz="1200" dirty="0" err="1" smtClean="0"/>
              <a:t>McQuay</a:t>
            </a:r>
            <a:r>
              <a:rPr lang="en-US" sz="1200" dirty="0" smtClean="0"/>
              <a:t> H: Meta-analytic comparison of prophylactic antiemetic efficacy for postoperative nausea and vomiting: </a:t>
            </a:r>
            <a:r>
              <a:rPr lang="en-US" sz="1200" dirty="0" err="1" smtClean="0"/>
              <a:t>Propofol</a:t>
            </a:r>
            <a:r>
              <a:rPr lang="en-US" sz="1200" dirty="0" smtClean="0"/>
              <a:t> </a:t>
            </a:r>
            <a:r>
              <a:rPr lang="en-US" sz="1200" dirty="0" err="1" smtClean="0"/>
              <a:t>anaesthesia</a:t>
            </a:r>
            <a:r>
              <a:rPr lang="en-US" sz="1200" dirty="0" smtClean="0"/>
              <a:t> </a:t>
            </a:r>
            <a:r>
              <a:rPr lang="en-US" sz="1200" dirty="0" err="1" smtClean="0"/>
              <a:t>vs</a:t>
            </a:r>
            <a:r>
              <a:rPr lang="en-US" sz="1200" dirty="0" smtClean="0"/>
              <a:t> omitting nitrous oxide </a:t>
            </a:r>
            <a:r>
              <a:rPr lang="en-US" sz="1200" dirty="0" err="1" smtClean="0"/>
              <a:t>vs</a:t>
            </a:r>
            <a:r>
              <a:rPr lang="en-US" sz="1200" dirty="0" smtClean="0"/>
              <a:t> total I.V. </a:t>
            </a:r>
            <a:r>
              <a:rPr lang="en-US" sz="1200" dirty="0" err="1" smtClean="0"/>
              <a:t>anaesthesia</a:t>
            </a:r>
            <a:r>
              <a:rPr lang="en-US" sz="1200" dirty="0" smtClean="0"/>
              <a:t> with </a:t>
            </a:r>
            <a:r>
              <a:rPr lang="en-US" sz="1200" dirty="0" err="1" smtClean="0"/>
              <a:t>propofol</a:t>
            </a:r>
            <a:r>
              <a:rPr lang="en-US" sz="1200" dirty="0" smtClean="0"/>
              <a:t>. </a:t>
            </a:r>
            <a:r>
              <a:rPr lang="en-US" sz="1200" i="1" dirty="0" smtClean="0"/>
              <a:t>Br J </a:t>
            </a:r>
            <a:r>
              <a:rPr lang="en-US" sz="1200" i="1" dirty="0" err="1" smtClean="0"/>
              <a:t>Anaesth</a:t>
            </a:r>
            <a:r>
              <a:rPr lang="en-US" sz="1200" dirty="0" smtClean="0"/>
              <a:t>  1997; 78:256-259.</a:t>
            </a:r>
          </a:p>
          <a:p>
            <a:r>
              <a:rPr lang="en-US" sz="1200" dirty="0" smtClean="0"/>
              <a:t>23. </a:t>
            </a:r>
            <a:r>
              <a:rPr lang="en-US" sz="1200" dirty="0" err="1" smtClean="0"/>
              <a:t>Gan</a:t>
            </a:r>
            <a:r>
              <a:rPr lang="en-US" sz="1200" dirty="0" smtClean="0"/>
              <a:t> TJ, et </a:t>
            </a:r>
            <a:r>
              <a:rPr lang="en-US" sz="1200" dirty="0" err="1" smtClean="0"/>
              <a:t>al.Double</a:t>
            </a:r>
            <a:r>
              <a:rPr lang="en-US" sz="1200" dirty="0" smtClean="0"/>
              <a:t>-blind, randomized comparison of </a:t>
            </a:r>
            <a:r>
              <a:rPr lang="en-US" sz="1200" dirty="0" err="1" smtClean="0"/>
              <a:t>ondansetron</a:t>
            </a:r>
            <a:r>
              <a:rPr lang="en-US" sz="1200" dirty="0" smtClean="0"/>
              <a:t> and </a:t>
            </a:r>
            <a:r>
              <a:rPr lang="en-US" sz="1200" dirty="0" err="1" smtClean="0"/>
              <a:t>intraoperative</a:t>
            </a:r>
            <a:r>
              <a:rPr lang="en-US" sz="1200" dirty="0" smtClean="0"/>
              <a:t> </a:t>
            </a:r>
            <a:r>
              <a:rPr lang="en-US" sz="1200" dirty="0" err="1" smtClean="0"/>
              <a:t>propofol</a:t>
            </a:r>
            <a:r>
              <a:rPr lang="en-US" sz="1200" dirty="0" smtClean="0"/>
              <a:t> to prevent postoperative nausea and vomiting. </a:t>
            </a:r>
            <a:r>
              <a:rPr lang="en-US" sz="1200" i="1" dirty="0" smtClean="0"/>
              <a:t>Anesthesiology</a:t>
            </a:r>
            <a:r>
              <a:rPr lang="en-US" sz="1200" dirty="0" smtClean="0"/>
              <a:t>  1996; 85:1036-1042.</a:t>
            </a:r>
          </a:p>
          <a:p>
            <a:r>
              <a:rPr lang="en-US" sz="1200" dirty="0" smtClean="0"/>
              <a:t>24. </a:t>
            </a:r>
            <a:r>
              <a:rPr lang="en-US" sz="1200" dirty="0" err="1" smtClean="0"/>
              <a:t>Tramer</a:t>
            </a:r>
            <a:r>
              <a:rPr lang="en-US" sz="1200" dirty="0" smtClean="0"/>
              <a:t> M, Moore A, </a:t>
            </a:r>
            <a:r>
              <a:rPr lang="en-US" sz="1200" dirty="0" err="1" smtClean="0"/>
              <a:t>McQuay</a:t>
            </a:r>
            <a:r>
              <a:rPr lang="en-US" sz="1200" dirty="0" smtClean="0"/>
              <a:t> H: </a:t>
            </a:r>
            <a:r>
              <a:rPr lang="en-US" sz="1200" dirty="0" err="1" smtClean="0"/>
              <a:t>Propofol</a:t>
            </a:r>
            <a:r>
              <a:rPr lang="en-US" sz="1200" dirty="0" smtClean="0"/>
              <a:t> </a:t>
            </a:r>
            <a:r>
              <a:rPr lang="en-US" sz="1200" dirty="0" err="1" smtClean="0"/>
              <a:t>anaesthesia</a:t>
            </a:r>
            <a:r>
              <a:rPr lang="en-US" sz="1200" dirty="0" smtClean="0"/>
              <a:t> and postoperative nausea and vomiting: Quantitative systematic review of randomized controlled studies. </a:t>
            </a:r>
            <a:r>
              <a:rPr lang="en-US" sz="1200" i="1" dirty="0" smtClean="0"/>
              <a:t>Br J </a:t>
            </a:r>
            <a:r>
              <a:rPr lang="en-US" sz="1200" i="1" dirty="0" err="1" smtClean="0"/>
              <a:t>Anaesth</a:t>
            </a:r>
            <a:r>
              <a:rPr lang="en-US" sz="1200" dirty="0" smtClean="0"/>
              <a:t>  1997; 78:247-255.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 references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1"/>
            <a:ext cx="7010400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24. </a:t>
            </a:r>
            <a:r>
              <a:rPr lang="en-US" sz="1200" dirty="0" err="1" smtClean="0"/>
              <a:t>Bromage</a:t>
            </a:r>
            <a:r>
              <a:rPr lang="en-US" sz="1200" dirty="0" smtClean="0"/>
              <a:t> PR,  </a:t>
            </a:r>
            <a:r>
              <a:rPr lang="en-US" sz="1200" dirty="0" err="1" smtClean="0"/>
              <a:t>Camporesi</a:t>
            </a:r>
            <a:r>
              <a:rPr lang="en-US" sz="1200" dirty="0" smtClean="0"/>
              <a:t> EM,  Durant  PAC, Nielsen CH. </a:t>
            </a:r>
            <a:r>
              <a:rPr lang="en-US" sz="1200" dirty="0" err="1" smtClean="0"/>
              <a:t>Nonrespiratory</a:t>
            </a:r>
            <a:r>
              <a:rPr lang="en-US" sz="1200" dirty="0" smtClean="0"/>
              <a:t> side effects </a:t>
            </a:r>
            <a:r>
              <a:rPr lang="en-US" sz="1200" dirty="0" err="1" smtClean="0"/>
              <a:t>o</a:t>
            </a:r>
            <a:r>
              <a:rPr lang="en-US" sz="1200" dirty="0" smtClean="0"/>
              <a:t> </a:t>
            </a:r>
            <a:r>
              <a:rPr lang="en-US" sz="1200" dirty="0" err="1" smtClean="0"/>
              <a:t>f</a:t>
            </a:r>
            <a:r>
              <a:rPr lang="en-US" sz="1200" dirty="0" smtClean="0"/>
              <a:t>  epidural  morphine A and A, 1982 </a:t>
            </a:r>
          </a:p>
          <a:p>
            <a:r>
              <a:rPr lang="en-US" sz="1200" dirty="0" smtClean="0"/>
              <a:t>25. Chaney, MA </a:t>
            </a:r>
            <a:r>
              <a:rPr lang="en-US" sz="1200" dirty="0" err="1" smtClean="0"/>
              <a:t>Intrathecal</a:t>
            </a:r>
            <a:r>
              <a:rPr lang="en-US" sz="1200" dirty="0" smtClean="0"/>
              <a:t> and Epidural Anesthesia and Analgesia for Cardiac Surgery. </a:t>
            </a:r>
            <a:r>
              <a:rPr lang="en-US" sz="1200" dirty="0" err="1" smtClean="0"/>
              <a:t>Anesth</a:t>
            </a:r>
            <a:r>
              <a:rPr lang="en-US" sz="1200" dirty="0" smtClean="0"/>
              <a:t> </a:t>
            </a:r>
            <a:r>
              <a:rPr lang="en-US" sz="1200" dirty="0" err="1" smtClean="0"/>
              <a:t>Analg</a:t>
            </a:r>
            <a:r>
              <a:rPr lang="en-US" sz="1200" dirty="0" smtClean="0"/>
              <a:t> January 2006 102:45-64</a:t>
            </a:r>
          </a:p>
          <a:p>
            <a:r>
              <a:rPr lang="en-US" sz="1200" dirty="0" smtClean="0"/>
              <a:t>26. </a:t>
            </a:r>
            <a:r>
              <a:rPr lang="en-US" sz="1200" dirty="0" err="1" smtClean="0"/>
              <a:t>Tasia</a:t>
            </a:r>
            <a:r>
              <a:rPr lang="en-US" sz="1200" dirty="0" smtClean="0"/>
              <a:t> S.W Sam, Shun W Chan, John A Rudd, John H.K </a:t>
            </a:r>
            <a:r>
              <a:rPr lang="en-US" sz="1200" dirty="0" err="1" smtClean="0"/>
              <a:t>Yeung</a:t>
            </a:r>
            <a:r>
              <a:rPr lang="en-US" sz="1200" dirty="0" smtClean="0"/>
              <a:t>, Action of </a:t>
            </a:r>
            <a:r>
              <a:rPr lang="en-US" sz="1200" dirty="0" err="1" smtClean="0"/>
              <a:t>glucocorticoids</a:t>
            </a:r>
            <a:r>
              <a:rPr lang="en-US" sz="1200" dirty="0" smtClean="0"/>
              <a:t> to </a:t>
            </a:r>
            <a:r>
              <a:rPr lang="en-US" sz="1200" dirty="0" err="1" smtClean="0"/>
              <a:t>antagonise</a:t>
            </a:r>
            <a:r>
              <a:rPr lang="en-US" sz="1200" dirty="0" smtClean="0"/>
              <a:t> </a:t>
            </a:r>
            <a:r>
              <a:rPr lang="en-US" sz="1200" dirty="0" err="1" smtClean="0"/>
              <a:t>cisplatin</a:t>
            </a:r>
            <a:r>
              <a:rPr lang="en-US" sz="1200" dirty="0" smtClean="0"/>
              <a:t>-induced acute and delayed emesis in the ferret, European Journal of Pharmacology, 2001, 231-237, </a:t>
            </a:r>
          </a:p>
          <a:p>
            <a:r>
              <a:rPr lang="en-US" sz="1200" dirty="0" smtClean="0"/>
              <a:t>27. </a:t>
            </a:r>
            <a:r>
              <a:rPr lang="en-US" sz="1200" dirty="0" err="1" smtClean="0"/>
              <a:t>Kathrine</a:t>
            </a:r>
            <a:r>
              <a:rPr lang="en-US" sz="1200" dirty="0" smtClean="0"/>
              <a:t> </a:t>
            </a:r>
            <a:r>
              <a:rPr lang="en-US" sz="1200" dirty="0" err="1" smtClean="0"/>
              <a:t>Holte</a:t>
            </a:r>
            <a:r>
              <a:rPr lang="en-US" sz="1200" dirty="0" smtClean="0"/>
              <a:t>, </a:t>
            </a:r>
            <a:r>
              <a:rPr lang="en-US" sz="1200" dirty="0" err="1" smtClean="0"/>
              <a:t>Henrik</a:t>
            </a:r>
            <a:r>
              <a:rPr lang="en-US" sz="1200" dirty="0" smtClean="0"/>
              <a:t> </a:t>
            </a:r>
            <a:r>
              <a:rPr lang="en-US" sz="1200" dirty="0" err="1" smtClean="0"/>
              <a:t>Kehlet</a:t>
            </a:r>
            <a:r>
              <a:rPr lang="en-US" sz="1200" dirty="0" smtClean="0"/>
              <a:t>, </a:t>
            </a:r>
            <a:r>
              <a:rPr lang="en-US" sz="1200" dirty="0" err="1" smtClean="0"/>
              <a:t>Perioperative</a:t>
            </a:r>
            <a:r>
              <a:rPr lang="en-US" sz="1200" dirty="0" smtClean="0"/>
              <a:t> single-dose </a:t>
            </a:r>
            <a:r>
              <a:rPr lang="en-US" sz="1200" dirty="0" err="1" smtClean="0"/>
              <a:t>glucocorticoid</a:t>
            </a:r>
            <a:r>
              <a:rPr lang="en-US" sz="1200" dirty="0" smtClean="0"/>
              <a:t> administration: </a:t>
            </a:r>
            <a:r>
              <a:rPr lang="en-US" sz="1200" dirty="0" err="1" smtClean="0"/>
              <a:t>pathophysiologic</a:t>
            </a:r>
            <a:r>
              <a:rPr lang="en-US" sz="1200" dirty="0" smtClean="0"/>
              <a:t> effects and clinical implications, Journal of the American College of Surgeons, 2002,195:5-694-712</a:t>
            </a:r>
          </a:p>
          <a:p>
            <a:r>
              <a:rPr lang="en-US" sz="1200" dirty="0" smtClean="0"/>
              <a:t>28. Suzuki T, Sugimoto M, Koyama H, et al Inhibitory effect of </a:t>
            </a:r>
            <a:r>
              <a:rPr lang="en-US" sz="1200" dirty="0" err="1" smtClean="0"/>
              <a:t>glucocorticoids</a:t>
            </a:r>
            <a:r>
              <a:rPr lang="en-US" sz="1200" dirty="0" smtClean="0"/>
              <a:t> on human-cloned 5-hydroxytryptamine</a:t>
            </a:r>
            <a:r>
              <a:rPr lang="en-US" sz="1200" baseline="-25000" dirty="0" smtClean="0"/>
              <a:t>3A</a:t>
            </a:r>
            <a:r>
              <a:rPr lang="en-US" sz="1200" dirty="0" smtClean="0"/>
              <a:t> receptor expressed in </a:t>
            </a:r>
            <a:r>
              <a:rPr lang="en-US" sz="1200" dirty="0" err="1" smtClean="0"/>
              <a:t>Xenopus</a:t>
            </a:r>
            <a:r>
              <a:rPr lang="en-US" sz="1200" dirty="0" smtClean="0"/>
              <a:t> </a:t>
            </a:r>
            <a:r>
              <a:rPr lang="en-US" sz="1200" dirty="0" err="1" smtClean="0"/>
              <a:t>oocytes</a:t>
            </a:r>
            <a:r>
              <a:rPr lang="en-US" sz="1200" dirty="0" smtClean="0"/>
              <a:t>. Anesthesiology 2004;101:660-665.</a:t>
            </a:r>
          </a:p>
          <a:p>
            <a:r>
              <a:rPr lang="en-US" sz="1200" dirty="0" smtClean="0"/>
              <a:t>29. </a:t>
            </a:r>
            <a:r>
              <a:rPr lang="en-US" sz="1200" dirty="0" err="1" smtClean="0"/>
              <a:t>Gan</a:t>
            </a:r>
            <a:r>
              <a:rPr lang="en-US" sz="1200" dirty="0" smtClean="0"/>
              <a:t> TJ, Glass PS, Howell ST et al. Determination of plasma concentration of </a:t>
            </a:r>
            <a:r>
              <a:rPr lang="en-US" sz="1200" dirty="0" err="1" smtClean="0"/>
              <a:t>propofol</a:t>
            </a:r>
            <a:r>
              <a:rPr lang="en-US" sz="1200" dirty="0" smtClean="0"/>
              <a:t> associated with 50% reduction in postoperative nausea. Anesthesiology 1997; 87: 779–784.</a:t>
            </a:r>
          </a:p>
          <a:p>
            <a:r>
              <a:rPr lang="en-US" sz="1200" dirty="0" smtClean="0"/>
              <a:t>30.Gan,TJ.Mechanisms underlying postoperative nausea and vomiting and neurotransmitter receptor antagonist-based pharmacotherapy. CNS Drugs. 2007;21(10):813-33.</a:t>
            </a:r>
          </a:p>
          <a:p>
            <a:r>
              <a:rPr lang="en-US" sz="1200" dirty="0" smtClean="0"/>
              <a:t>31. </a:t>
            </a:r>
            <a:r>
              <a:rPr lang="en-US" sz="1200" dirty="0" err="1" smtClean="0"/>
              <a:t>Gan</a:t>
            </a:r>
            <a:r>
              <a:rPr lang="en-US" sz="1200" dirty="0" smtClean="0"/>
              <a:t> TJ et al. Society for Ambulatory Anesthesia Guidelines for the Management of Postoperative Nausea and Vomiting. </a:t>
            </a:r>
            <a:r>
              <a:rPr lang="en-GB" sz="1200" dirty="0" err="1" smtClean="0">
                <a:ea typeface="msgothic" charset="0"/>
                <a:cs typeface="msgothic" charset="0"/>
              </a:rPr>
              <a:t>Anesth</a:t>
            </a:r>
            <a:r>
              <a:rPr lang="en-GB" sz="1200" dirty="0" smtClean="0">
                <a:ea typeface="msgothic" charset="0"/>
                <a:cs typeface="msgothic" charset="0"/>
              </a:rPr>
              <a:t> </a:t>
            </a:r>
            <a:r>
              <a:rPr lang="en-GB" sz="1200" dirty="0" err="1" smtClean="0">
                <a:ea typeface="msgothic" charset="0"/>
                <a:cs typeface="msgothic" charset="0"/>
              </a:rPr>
              <a:t>Analg</a:t>
            </a:r>
            <a:r>
              <a:rPr lang="en-GB" sz="1200" dirty="0" smtClean="0">
                <a:ea typeface="msgothic" charset="0"/>
                <a:cs typeface="msgothic" charset="0"/>
              </a:rPr>
              <a:t> 2007;105:1615-1628</a:t>
            </a:r>
            <a:endParaRPr lang="en-US" sz="1200" b="1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 references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-the simplified </a:t>
            </a:r>
            <a:r>
              <a:rPr kumimoji="0" lang="en-US" sz="3200" b="1" i="0" u="none" strike="noStrike" kern="1200" cap="none" spc="26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Apfel</a:t>
            </a: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 score (3)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8604250" cy="3562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95400" y="5867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use of </a:t>
            </a:r>
            <a:r>
              <a:rPr lang="en-US" sz="1400" dirty="0" err="1" smtClean="0"/>
              <a:t>postop</a:t>
            </a:r>
            <a:r>
              <a:rPr lang="en-US" sz="1400" dirty="0" smtClean="0"/>
              <a:t> </a:t>
            </a:r>
            <a:r>
              <a:rPr lang="en-US" sz="1400" dirty="0" err="1" smtClean="0"/>
              <a:t>opioids</a:t>
            </a:r>
            <a:r>
              <a:rPr lang="en-US" sz="1400" dirty="0" smtClean="0"/>
              <a:t> in this score system is questionable. Use of </a:t>
            </a:r>
            <a:r>
              <a:rPr lang="en-US" sz="1400" dirty="0" err="1" smtClean="0"/>
              <a:t>opioids</a:t>
            </a:r>
            <a:r>
              <a:rPr lang="en-US" sz="1400" dirty="0" smtClean="0"/>
              <a:t> intra- and </a:t>
            </a:r>
            <a:r>
              <a:rPr lang="en-US" sz="1400" dirty="0" err="1" smtClean="0"/>
              <a:t>postop</a:t>
            </a:r>
            <a:r>
              <a:rPr lang="en-US" sz="1400" dirty="0" smtClean="0"/>
              <a:t> adds to the risk of PONV.</a:t>
            </a:r>
            <a:r>
              <a:rPr lang="en-US" sz="1400" dirty="0" smtClean="0"/>
              <a:t> Interesting study.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</a:t>
            </a:r>
            <a:r>
              <a:rPr lang="en-US" sz="3200" b="1" spc="260" dirty="0" smtClean="0">
                <a:latin typeface="Helvetica"/>
                <a:ea typeface="+mj-ea"/>
                <a:cs typeface="Helvetica"/>
              </a:rPr>
              <a:t>more risk stratifications (30)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pic>
        <p:nvPicPr>
          <p:cNvPr id="7" name="Picture 6" descr="PONV risk facto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095500"/>
            <a:ext cx="3514725" cy="4610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2200" y="23622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Speculations form papers why breast </a:t>
            </a:r>
            <a:r>
              <a:rPr lang="en-US" sz="1400" dirty="0" err="1" smtClean="0"/>
              <a:t>sx</a:t>
            </a:r>
            <a:r>
              <a:rPr lang="en-US" sz="1400" dirty="0" smtClean="0"/>
              <a:t> or gynecological </a:t>
            </a:r>
            <a:r>
              <a:rPr lang="en-US" sz="1400" dirty="0" err="1" smtClean="0"/>
              <a:t>sx</a:t>
            </a:r>
            <a:r>
              <a:rPr lang="en-US" sz="1400" dirty="0" smtClean="0"/>
              <a:t> increases risk of PONV are: female gender, mostly non-smokers, age, hormone status and psychological factors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03120"/>
            <a:ext cx="5654040" cy="460248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</a:t>
            </a:r>
            <a:r>
              <a:rPr kumimoji="0" lang="en-US" sz="3200" b="1" i="0" u="none" strike="noStrike" kern="1200" cap="none" spc="26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mechanism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0" y="2103120"/>
            <a:ext cx="167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Please see following slides with medications that act on receptors seen on this slide.</a:t>
            </a:r>
          </a:p>
          <a:p>
            <a:r>
              <a:rPr lang="en-US" sz="1200" dirty="0" smtClean="0"/>
              <a:t>For a more detailed review go to reference 30.</a:t>
            </a: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858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Dopamine (D</a:t>
            </a:r>
            <a:r>
              <a:rPr lang="en-US" baseline="-25000" dirty="0" smtClean="0"/>
              <a:t>2</a:t>
            </a:r>
            <a:r>
              <a:rPr lang="en-US" dirty="0" smtClean="0"/>
              <a:t>) receptor antagonists: </a:t>
            </a:r>
            <a:r>
              <a:rPr lang="en-US" dirty="0" err="1" smtClean="0"/>
              <a:t>phenothiazines</a:t>
            </a:r>
            <a:r>
              <a:rPr lang="en-US" dirty="0" smtClean="0"/>
              <a:t> (e.g., </a:t>
            </a:r>
            <a:r>
              <a:rPr lang="en-US" dirty="0" err="1" smtClean="0"/>
              <a:t>promethazine</a:t>
            </a:r>
            <a:r>
              <a:rPr lang="en-US" dirty="0" smtClean="0"/>
              <a:t>, </a:t>
            </a:r>
            <a:r>
              <a:rPr lang="en-US" dirty="0" err="1" smtClean="0"/>
              <a:t>prochlorperazine</a:t>
            </a:r>
            <a:r>
              <a:rPr lang="en-US" dirty="0" smtClean="0"/>
              <a:t>), </a:t>
            </a:r>
            <a:r>
              <a:rPr lang="en-US" dirty="0" err="1" smtClean="0"/>
              <a:t>butyrophenones</a:t>
            </a:r>
            <a:r>
              <a:rPr lang="en-US" dirty="0" smtClean="0"/>
              <a:t> (e.g., </a:t>
            </a:r>
            <a:r>
              <a:rPr lang="en-US" dirty="0" err="1" smtClean="0"/>
              <a:t>droperidol</a:t>
            </a:r>
            <a:r>
              <a:rPr lang="en-US" dirty="0" smtClean="0"/>
              <a:t>, haloperidol), </a:t>
            </a:r>
            <a:r>
              <a:rPr lang="en-US" dirty="0" err="1" smtClean="0"/>
              <a:t>benzamides</a:t>
            </a:r>
            <a:r>
              <a:rPr lang="en-US" dirty="0" smtClean="0"/>
              <a:t> (e.g., </a:t>
            </a:r>
            <a:r>
              <a:rPr lang="en-US" dirty="0" err="1" smtClean="0"/>
              <a:t>metoclopramide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r>
              <a:rPr lang="en-US" dirty="0" smtClean="0"/>
              <a:t> Antihistamines (e.g., </a:t>
            </a:r>
            <a:r>
              <a:rPr lang="en-US" dirty="0" err="1" smtClean="0"/>
              <a:t>dimenhydrinate</a:t>
            </a:r>
            <a:r>
              <a:rPr lang="en-US" dirty="0" smtClean="0"/>
              <a:t>, </a:t>
            </a:r>
            <a:r>
              <a:rPr lang="en-US" dirty="0" err="1" smtClean="0"/>
              <a:t>cyclizine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Anticholinergics</a:t>
            </a:r>
            <a:r>
              <a:rPr lang="en-US" dirty="0" smtClean="0"/>
              <a:t> (e.g., scopolamine)</a:t>
            </a:r>
          </a:p>
          <a:p>
            <a:pPr>
              <a:buFont typeface="Arial"/>
              <a:buChar char="•"/>
            </a:pPr>
            <a:r>
              <a:rPr lang="en-US" dirty="0" smtClean="0"/>
              <a:t> Serotonin receptor antagonists (e.g., </a:t>
            </a:r>
            <a:r>
              <a:rPr lang="en-US" dirty="0" err="1" smtClean="0"/>
              <a:t>ondansetron</a:t>
            </a:r>
            <a:r>
              <a:rPr lang="en-US" dirty="0" smtClean="0"/>
              <a:t>, </a:t>
            </a:r>
            <a:r>
              <a:rPr lang="en-US" dirty="0" err="1" smtClean="0"/>
              <a:t>dolasetron</a:t>
            </a:r>
            <a:r>
              <a:rPr lang="en-US" dirty="0" smtClean="0"/>
              <a:t>, </a:t>
            </a:r>
            <a:r>
              <a:rPr lang="en-US" dirty="0" err="1" smtClean="0"/>
              <a:t>granisetron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r>
              <a:rPr lang="en-US" dirty="0" smtClean="0"/>
              <a:t> Neurokinin-1 receptor antagonists (e.g., </a:t>
            </a:r>
            <a:r>
              <a:rPr lang="en-US" dirty="0" err="1" smtClean="0"/>
              <a:t>Aprepitant</a:t>
            </a:r>
            <a:r>
              <a:rPr lang="en-US" dirty="0" smtClean="0"/>
              <a:t>)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pPr>
              <a:buFontTx/>
              <a:buChar char="-"/>
            </a:pPr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</a:t>
            </a:r>
            <a:r>
              <a:rPr lang="en-US" sz="3200" b="1" spc="260" baseline="0" dirty="0" err="1" smtClean="0">
                <a:latin typeface="Helvetica"/>
                <a:ea typeface="+mj-ea"/>
                <a:cs typeface="Helvetica"/>
              </a:rPr>
              <a:t>w</a:t>
            </a:r>
            <a:r>
              <a:rPr kumimoji="0" lang="en-US" sz="3200" b="1" i="0" u="none" strike="noStrike" kern="1200" cap="none" spc="26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hat we have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</a:t>
            </a:r>
            <a:r>
              <a:rPr lang="en-US" sz="3200" b="1" spc="260" baseline="0" dirty="0" err="1" smtClean="0">
                <a:latin typeface="Helvetica"/>
                <a:ea typeface="+mj-ea"/>
                <a:cs typeface="Helvetica"/>
              </a:rPr>
              <a:t>w</a:t>
            </a:r>
            <a:r>
              <a:rPr kumimoji="0" lang="en-US" sz="3200" b="1" i="0" u="none" strike="noStrike" kern="1200" cap="none" spc="26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hat we have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7000"/>
            <a:ext cx="6858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Steroids- mostly </a:t>
            </a:r>
            <a:r>
              <a:rPr lang="en-US" dirty="0" err="1" smtClean="0"/>
              <a:t>dexamethasone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Propofol</a:t>
            </a:r>
            <a:r>
              <a:rPr lang="en-US" dirty="0" smtClean="0"/>
              <a:t>- used as TIVA (reduction of PONV), as </a:t>
            </a:r>
            <a:r>
              <a:rPr lang="en-US" dirty="0" err="1" smtClean="0"/>
              <a:t>subhypnotic</a:t>
            </a:r>
            <a:r>
              <a:rPr lang="en-US" dirty="0" smtClean="0"/>
              <a:t> infusions accompanying balanced </a:t>
            </a:r>
            <a:r>
              <a:rPr lang="en-US" dirty="0" err="1" smtClean="0"/>
              <a:t>anaesthesia</a:t>
            </a:r>
            <a:r>
              <a:rPr lang="en-US" dirty="0" smtClean="0"/>
              <a:t> (conflicting results) and as rescue for PONV in PACU or in chemotherapy induced N/V settings. 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Benzodiazepines (4,5) </a:t>
            </a:r>
          </a:p>
          <a:p>
            <a:pPr>
              <a:buFont typeface="Arial"/>
              <a:buChar char="•"/>
            </a:pPr>
            <a:r>
              <a:rPr lang="en-US" dirty="0" smtClean="0"/>
              <a:t> Ephedrine (6)- used in few studies at end of surgery </a:t>
            </a:r>
          </a:p>
          <a:p>
            <a:pPr>
              <a:buFont typeface="Arial"/>
              <a:buChar char="•"/>
            </a:pPr>
            <a:r>
              <a:rPr lang="en-US" dirty="0" smtClean="0"/>
              <a:t> Aggressive intravenous hydration</a:t>
            </a:r>
            <a:r>
              <a:rPr lang="en-US" baseline="30000" dirty="0" smtClean="0"/>
              <a:t> </a:t>
            </a:r>
            <a:r>
              <a:rPr lang="en-US" dirty="0" smtClean="0"/>
              <a:t>(8)- no textbook definition on how much hydration is aggressive. Most studies in outpatient surgery and have drawn conflicting conclusions.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Accupuncture</a:t>
            </a:r>
            <a:r>
              <a:rPr lang="en-US" dirty="0" smtClean="0"/>
              <a:t>*, </a:t>
            </a:r>
            <a:r>
              <a:rPr lang="en-US" dirty="0" err="1" smtClean="0"/>
              <a:t>accupressure</a:t>
            </a:r>
            <a:r>
              <a:rPr lang="en-US" dirty="0" smtClean="0"/>
              <a:t>*, TENS, hypnosis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sz="1400" dirty="0" smtClean="0"/>
              <a:t>* done at LPCH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>
              <a:latin typeface="Helvetica"/>
              <a:cs typeface="Helvetica"/>
            </a:endParaRPr>
          </a:p>
          <a:p>
            <a:pPr>
              <a:buFontTx/>
              <a:buChar char="-"/>
            </a:pPr>
            <a:endParaRPr lang="en-US" dirty="0" smtClean="0">
              <a:latin typeface="Helvetica"/>
              <a:cs typeface="Helvetica"/>
            </a:endParaRPr>
          </a:p>
          <a:p>
            <a:pPr>
              <a:buFontTx/>
              <a:buChar char="-"/>
            </a:pPr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85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At least five major receptor systems involved in the etiology of PONV: </a:t>
            </a:r>
            <a:r>
              <a:rPr lang="en-US" dirty="0" err="1" smtClean="0"/>
              <a:t>dopaminergic</a:t>
            </a:r>
            <a:r>
              <a:rPr lang="en-US" dirty="0" smtClean="0"/>
              <a:t> (D</a:t>
            </a:r>
            <a:r>
              <a:rPr lang="en-US" baseline="-25000" dirty="0" smtClean="0"/>
              <a:t>2</a:t>
            </a:r>
            <a:r>
              <a:rPr lang="en-US" dirty="0" smtClean="0"/>
              <a:t>), cholinergic (</a:t>
            </a:r>
            <a:r>
              <a:rPr lang="en-US" dirty="0" err="1" smtClean="0"/>
              <a:t>muscarinic</a:t>
            </a:r>
            <a:r>
              <a:rPr lang="en-US" dirty="0" smtClean="0"/>
              <a:t>), </a:t>
            </a:r>
            <a:r>
              <a:rPr lang="en-US" dirty="0" err="1" smtClean="0"/>
              <a:t>histaminergic</a:t>
            </a:r>
            <a:r>
              <a:rPr lang="en-US" dirty="0" smtClean="0"/>
              <a:t> (H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dirty="0" err="1" smtClean="0"/>
              <a:t>serotonergic</a:t>
            </a:r>
            <a:r>
              <a:rPr lang="en-US" dirty="0" smtClean="0"/>
              <a:t> (5-HT</a:t>
            </a:r>
            <a:r>
              <a:rPr lang="en-US" baseline="-25000" dirty="0" smtClean="0"/>
              <a:t>3</a:t>
            </a:r>
            <a:r>
              <a:rPr lang="en-US" dirty="0" smtClean="0"/>
              <a:t>), and the neurokinin-1 (NK-1) receptors (see slide 5)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Metoclopramide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has </a:t>
            </a:r>
            <a:r>
              <a:rPr lang="en-US" dirty="0" err="1" smtClean="0"/>
              <a:t>prokinetic</a:t>
            </a:r>
            <a:r>
              <a:rPr lang="en-US" dirty="0" smtClean="0"/>
              <a:t> effects, its antiemetic efficacy is uncertain, with approximately 50% of studies showing it to be no more effective than placebo when used in a dose of 10 mg (9).</a:t>
            </a:r>
            <a:r>
              <a:rPr lang="en-US" u="sng" baseline="30000" dirty="0" smtClean="0"/>
              <a:t> </a:t>
            </a:r>
            <a:r>
              <a:rPr lang="en-US" dirty="0" smtClean="0"/>
              <a:t> Two recent studies, however, suggested that higher doses of </a:t>
            </a:r>
            <a:r>
              <a:rPr lang="en-US" dirty="0" err="1" smtClean="0"/>
              <a:t>metoclopramide</a:t>
            </a:r>
            <a:r>
              <a:rPr lang="en-US" dirty="0" smtClean="0"/>
              <a:t> (20 to 50 mg) given at the end of surgery might be efficacious ( 10, 11).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3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320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Vanessa Moll, MD</a:t>
            </a:r>
          </a:p>
          <a:p>
            <a:r>
              <a:rPr lang="en-US" sz="1200" dirty="0" smtClean="0"/>
              <a:t>Stanford Anesthesia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8580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5-</a:t>
            </a:r>
            <a:r>
              <a:rPr lang="en-US" dirty="0" smtClean="0"/>
              <a:t>HT</a:t>
            </a:r>
            <a:r>
              <a:rPr lang="en-US" dirty="0" smtClean="0">
                <a:latin typeface="Helvetica"/>
                <a:cs typeface="Helvetica"/>
              </a:rPr>
              <a:t>-Antagonists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 Highly specific and selective for nausea and vomiting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Antivomiting</a:t>
            </a:r>
            <a:r>
              <a:rPr lang="en-US" dirty="0" smtClean="0"/>
              <a:t> efficacy is better than their </a:t>
            </a:r>
            <a:r>
              <a:rPr lang="en-US" dirty="0" err="1" smtClean="0"/>
              <a:t>antinausea</a:t>
            </a:r>
            <a:r>
              <a:rPr lang="en-US" dirty="0" smtClean="0"/>
              <a:t> efficacy (12)</a:t>
            </a:r>
            <a:endParaRPr lang="en-US" baseline="30000" dirty="0" smtClean="0"/>
          </a:p>
          <a:p>
            <a:pPr>
              <a:buFont typeface="Arial"/>
              <a:buChar char="•"/>
            </a:pPr>
            <a:r>
              <a:rPr lang="en-US" dirty="0" smtClean="0"/>
              <a:t> Binding to the 5-HT</a:t>
            </a:r>
            <a:r>
              <a:rPr lang="en-US" baseline="-25000" dirty="0" smtClean="0"/>
              <a:t>3</a:t>
            </a:r>
            <a:r>
              <a:rPr lang="en-US" dirty="0" smtClean="0"/>
              <a:t> receptor in the chemoreceptor trigger zone and at </a:t>
            </a:r>
            <a:r>
              <a:rPr lang="en-US" dirty="0" err="1" smtClean="0"/>
              <a:t>vagal</a:t>
            </a:r>
            <a:r>
              <a:rPr lang="en-US" dirty="0" smtClean="0"/>
              <a:t> afferents in the gastrointestinal tract.</a:t>
            </a:r>
          </a:p>
          <a:p>
            <a:pPr>
              <a:buFont typeface="Arial"/>
              <a:buChar char="•"/>
            </a:pPr>
            <a:r>
              <a:rPr lang="en-US" dirty="0" smtClean="0"/>
              <a:t> Lack of sedation (Great for ambulatory surgery!)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Ondansetron</a:t>
            </a:r>
            <a:r>
              <a:rPr lang="en-US" dirty="0" smtClean="0"/>
              <a:t>, </a:t>
            </a:r>
            <a:r>
              <a:rPr lang="en-US" dirty="0" err="1" smtClean="0"/>
              <a:t>granisetron</a:t>
            </a:r>
            <a:r>
              <a:rPr lang="en-US" dirty="0" smtClean="0"/>
              <a:t>, and </a:t>
            </a:r>
            <a:r>
              <a:rPr lang="en-US" dirty="0" err="1" smtClean="0"/>
              <a:t>dolasetron</a:t>
            </a:r>
            <a:r>
              <a:rPr lang="en-US" dirty="0" smtClean="0"/>
              <a:t>. (no evidence that there is any difference in efficacy or side-effect profile between the various 5-HT</a:t>
            </a:r>
            <a:r>
              <a:rPr lang="en-US" baseline="-25000" dirty="0" smtClean="0"/>
              <a:t>3</a:t>
            </a:r>
            <a:r>
              <a:rPr lang="en-US" dirty="0" smtClean="0"/>
              <a:t> receptor antagonists)</a:t>
            </a:r>
          </a:p>
          <a:p>
            <a:pPr>
              <a:buFont typeface="Arial"/>
              <a:buChar char="•"/>
            </a:pPr>
            <a:r>
              <a:rPr lang="en-US" dirty="0" smtClean="0"/>
              <a:t> Higher doses used in chemotherapy induced N/V but in PONV dose-effect studies have shown no additional benefit &gt;8mg but increase in side effects (headache, dizziness, constipation)</a:t>
            </a:r>
          </a:p>
          <a:p>
            <a:r>
              <a:rPr lang="en-US" dirty="0" smtClean="0"/>
              <a:t> </a:t>
            </a:r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5333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PONV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-medications</a:t>
            </a:r>
            <a: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US" sz="2000" b="0" i="0" u="none" strike="noStrike" kern="1200" cap="none" spc="2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US" sz="2000" b="0" i="0" u="none" strike="noStrike" kern="1200" cap="none" spc="2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Light"/>
              <a:ea typeface="+mj-ea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b">
        <a:normAutofit lnSpcReduction="10000"/>
      </a:bodyPr>
      <a:lstStyle>
        <a:defPPr marL="0" marR="0" indent="0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000" b="1" i="0" u="none" strike="noStrike" kern="1200" cap="none" spc="26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Helvetica"/>
            <a:ea typeface="+mj-ea"/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26873</TotalTime>
  <Words>3091</Words>
  <Application>Microsoft Office PowerPoint</Application>
  <PresentationFormat>On-screen Show (4:3)</PresentationFormat>
  <Paragraphs>285</Paragraphs>
  <Slides>21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  vanessa moll</dc:creator>
  <cp:keywords/>
  <dc:description/>
  <cp:lastModifiedBy>  vanessa moll</cp:lastModifiedBy>
  <cp:revision>663</cp:revision>
  <cp:lastPrinted>2010-03-30T20:35:53Z</cp:lastPrinted>
  <dcterms:created xsi:type="dcterms:W3CDTF">2012-01-16T18:34:04Z</dcterms:created>
  <dcterms:modified xsi:type="dcterms:W3CDTF">2012-01-16T18:37:53Z</dcterms:modified>
  <cp:category/>
</cp:coreProperties>
</file>