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0" r:id="rId3"/>
    <p:sldId id="271" r:id="rId4"/>
    <p:sldId id="272" r:id="rId5"/>
    <p:sldId id="273" r:id="rId6"/>
    <p:sldId id="288" r:id="rId7"/>
    <p:sldId id="274" r:id="rId8"/>
    <p:sldId id="269" r:id="rId9"/>
    <p:sldId id="291" r:id="rId10"/>
    <p:sldId id="289" r:id="rId11"/>
    <p:sldId id="292" r:id="rId12"/>
    <p:sldId id="262" r:id="rId13"/>
    <p:sldId id="26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93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2CBC0-E012-47A1-89BA-B299BE0781E7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D803E-F9A0-4606-A420-C77C659BD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6FA4ED-79B5-4534-85C9-2837FB5FD82D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6CDCE7-2B40-4206-88CF-E3C7B7AC69DA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D803E-F9A0-4606-A420-C77C659BDB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733065-680F-43C1-9F9C-8AB4C2B2BAC5}" type="slidenum">
              <a:rPr lang="en-US"/>
              <a:pPr/>
              <a:t>26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3840" cy="1140600"/>
          </a:xfrm>
        </p:spPr>
        <p:txBody>
          <a:bodyPr lIns="82945" tIns="41473" rIns="82945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22720" y="6247376"/>
            <a:ext cx="2125440" cy="468050"/>
          </a:xfrm>
        </p:spPr>
        <p:txBody>
          <a:bodyPr lIns="82945" tIns="41473" rIns="82945" bIns="414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4400" cy="468050"/>
          </a:xfrm>
        </p:spPr>
        <p:txBody>
          <a:bodyPr lIns="82945" tIns="41473" rIns="82945" bIns="414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0" y="6247376"/>
            <a:ext cx="2125440" cy="468050"/>
          </a:xfrm>
        </p:spPr>
        <p:txBody>
          <a:bodyPr tIns="41473" bIns="41473"/>
          <a:lstStyle>
            <a:lvl1pPr>
              <a:defRPr/>
            </a:lvl1pPr>
          </a:lstStyle>
          <a:p>
            <a:fld id="{504657AA-BA6A-4A5C-93CE-8C763598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3/24/2012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838200"/>
          </a:xfrm>
        </p:spPr>
        <p:txBody>
          <a:bodyPr/>
          <a:lstStyle/>
          <a:p>
            <a:r>
              <a:rPr lang="en-US" dirty="0" smtClean="0"/>
              <a:t>Jennifer </a:t>
            </a:r>
            <a:r>
              <a:rPr lang="en-US" dirty="0" err="1" smtClean="0"/>
              <a:t>Basarab</a:t>
            </a:r>
            <a:r>
              <a:rPr lang="en-US" dirty="0" smtClean="0"/>
              <a:t>-Tung</a:t>
            </a:r>
          </a:p>
          <a:p>
            <a:r>
              <a:rPr lang="en-US" dirty="0" smtClean="0"/>
              <a:t>Abdominal surgery rotation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and Conflict Resolution in the OR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97836"/>
            <a:ext cx="4572000" cy="2174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0965" y="3993339"/>
            <a:ext cx="3668235" cy="21788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in the Stanford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 Dr. Cannon, the best way to resolve an ongoing conflict is to submit a SAFE report</a:t>
            </a:r>
          </a:p>
          <a:p>
            <a:r>
              <a:rPr lang="en-US" dirty="0" smtClean="0"/>
              <a:t>SAFE reports are read by Dr. Cannon, Dr. Brodsky, or Dr. Fanning</a:t>
            </a:r>
          </a:p>
          <a:p>
            <a:r>
              <a:rPr lang="en-US" dirty="0" smtClean="0"/>
              <a:t>Dr. Cannon can set up mediation-type meetings with individuals and between involved parties to help find a solution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Behavior</a:t>
            </a:r>
            <a:endParaRPr lang="en-US" dirty="0"/>
          </a:p>
        </p:txBody>
      </p:sp>
      <p:pic>
        <p:nvPicPr>
          <p:cNvPr id="4" name="il_fi" descr="http://3.bp.blogspot.com/-Lgci37jlT48/ThcohrKTgsI/AAAAAAAAAjo/7N0Ny_duc6I/s1600/Anger-Management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744" y="1527175"/>
            <a:ext cx="812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615391"/>
            <a:ext cx="2743200" cy="1785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8160" cy="656550"/>
          </a:xfrm>
          <a:ln/>
        </p:spPr>
        <p:txBody>
          <a:bodyPr lIns="82945" tIns="25145" rIns="82945" bIns="41473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Aggressive Behavior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9448"/>
            <a:ext cx="8458200" cy="2740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Frustration-aggression hypothesis: aggression arises from the experience of being prevented from reaching an expected goal (frustration)</a:t>
            </a:r>
          </a:p>
          <a:p>
            <a:pPr lvl="1"/>
            <a:r>
              <a:rPr lang="en-US" dirty="0" smtClean="0"/>
              <a:t>Modulated by social learning and perceived intention</a:t>
            </a:r>
          </a:p>
          <a:p>
            <a:pPr lvl="1"/>
            <a:r>
              <a:rPr lang="en-US" dirty="0" smtClean="0"/>
              <a:t>Situational factors such as pain and hot temperatures make aggression more likely</a:t>
            </a:r>
          </a:p>
          <a:p>
            <a:pPr lvl="1"/>
            <a:r>
              <a:rPr lang="en-US" dirty="0" smtClean="0"/>
              <a:t>Conversely, good communication skills can mitigate aggression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4419600"/>
            <a:ext cx="5715000" cy="205740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5100" dirty="0" smtClean="0"/>
              <a:t>In the context of health care, frustration comes in the form of feeling disrespected, not being listened to, and being treated unfairly</a:t>
            </a:r>
          </a:p>
          <a:p>
            <a:pPr marL="548640" lvl="1" indent="-274320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</a:pPr>
            <a:r>
              <a:rPr lang="en-US" sz="4200" dirty="0" smtClean="0">
                <a:solidFill>
                  <a:schemeClr val="tx2"/>
                </a:solidFill>
              </a:rPr>
              <a:t>Or perceiving any of these, independent of actual presence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945" tIns="25145" rIns="82945" bIns="41473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How to De-Escalate Aggression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1752" y="1524000"/>
            <a:ext cx="4038600" cy="46817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Stay calm and respectful</a:t>
            </a:r>
          </a:p>
          <a:p>
            <a:r>
              <a:rPr lang="en-US" dirty="0" smtClean="0"/>
              <a:t>Approach in a warm, friendly, open manner and avoid closed body language (crossed arms, standing too close)</a:t>
            </a:r>
          </a:p>
          <a:p>
            <a:r>
              <a:rPr lang="en-US" dirty="0" smtClean="0"/>
              <a:t>Speak softly and clearly in short sentences while avoiding condescension</a:t>
            </a:r>
          </a:p>
          <a:p>
            <a:r>
              <a:rPr lang="en-US" dirty="0" smtClean="0"/>
              <a:t>Maintain nonthreatening eye contact</a:t>
            </a:r>
          </a:p>
          <a:p>
            <a:r>
              <a:rPr lang="en-US" dirty="0" smtClean="0"/>
              <a:t>Use facial expressions or nodding to convey attentiveness &amp; understanding</a:t>
            </a:r>
          </a:p>
          <a:p>
            <a:r>
              <a:rPr lang="en-US" dirty="0" smtClean="0"/>
              <a:t>Determine the right time to speak</a:t>
            </a:r>
          </a:p>
          <a:p>
            <a:pPr lvl="1"/>
            <a:r>
              <a:rPr lang="en-US" dirty="0" smtClean="0"/>
              <a:t>Wait for the heightened emotion to recede before responding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038600" cy="46817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Avoid distracting activities such as writing or looking at the computer</a:t>
            </a:r>
          </a:p>
          <a:p>
            <a:r>
              <a:rPr lang="en-US" dirty="0" smtClean="0"/>
              <a:t>Show compassion and consideration</a:t>
            </a:r>
          </a:p>
          <a:p>
            <a:r>
              <a:rPr lang="en-US" dirty="0" smtClean="0"/>
              <a:t>Ask open-ended questions to get the other person's point of view</a:t>
            </a:r>
          </a:p>
          <a:p>
            <a:r>
              <a:rPr lang="en-US" dirty="0" smtClean="0"/>
              <a:t>Acknowledge frustration and the importance of the issue</a:t>
            </a:r>
          </a:p>
          <a:p>
            <a:r>
              <a:rPr lang="en-US" dirty="0" smtClean="0"/>
              <a:t>Give a clear message that you understand and want to help</a:t>
            </a:r>
          </a:p>
          <a:p>
            <a:r>
              <a:rPr lang="en-US" dirty="0" smtClean="0"/>
              <a:t>Explore solutions and provide choice whenever possible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76800"/>
            <a:ext cx="1470720" cy="14873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0" name="Picture 2" descr="C:\Users\KaWahTung\AppData\Local\Microsoft\Windows\Temporary Internet Files\Content.IE5\84N3QJKF\MC90007882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029200"/>
            <a:ext cx="1083980" cy="13239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Verbal and Nonverbal Communication Skills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the de-escalation techniques mentioned above are simply elements of good communication</a:t>
            </a:r>
          </a:p>
          <a:p>
            <a:pPr lvl="1"/>
            <a:r>
              <a:rPr lang="en-US" dirty="0" smtClean="0"/>
              <a:t>Maintaining eye contact</a:t>
            </a:r>
          </a:p>
          <a:p>
            <a:pPr lvl="1"/>
            <a:r>
              <a:rPr lang="en-US" dirty="0" smtClean="0"/>
              <a:t>Avoiding closed posture such as crossed arms</a:t>
            </a:r>
          </a:p>
          <a:p>
            <a:pPr lvl="1"/>
            <a:r>
              <a:rPr lang="en-US" dirty="0" smtClean="0"/>
              <a:t>Speaking in calm, soft tones and avoiding “talking down”</a:t>
            </a:r>
          </a:p>
          <a:p>
            <a:pPr lvl="1"/>
            <a:r>
              <a:rPr lang="en-US" dirty="0" smtClean="0"/>
              <a:t>Conveying attentiveness with facial expressions and gestures</a:t>
            </a:r>
          </a:p>
          <a:p>
            <a:pPr lvl="1"/>
            <a:r>
              <a:rPr lang="en-US" dirty="0" smtClean="0"/>
              <a:t>Avoiding distractions</a:t>
            </a:r>
          </a:p>
          <a:p>
            <a:pPr lvl="1"/>
            <a:r>
              <a:rPr lang="en-US" dirty="0" smtClean="0"/>
              <a:t>Avoiding interrupting the other person</a:t>
            </a:r>
          </a:p>
          <a:p>
            <a:r>
              <a:rPr lang="en-US" dirty="0" smtClean="0"/>
              <a:t>Practice these skills during any conversation, not only ones involving conflict and aggression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Psychology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Basic Functions of Communication in an Acute Medical Care Setting</a:t>
            </a:r>
          </a:p>
          <a:p>
            <a:pPr lvl="1"/>
            <a:r>
              <a:rPr lang="en-US" dirty="0" smtClean="0"/>
              <a:t>Build and maintain </a:t>
            </a:r>
            <a:r>
              <a:rPr lang="en-US" b="1" dirty="0" smtClean="0"/>
              <a:t>team structure</a:t>
            </a:r>
          </a:p>
          <a:p>
            <a:pPr lvl="1"/>
            <a:r>
              <a:rPr lang="en-US" b="1" dirty="0" smtClean="0"/>
              <a:t>Coordinate</a:t>
            </a:r>
            <a:r>
              <a:rPr lang="en-US" dirty="0" smtClean="0"/>
              <a:t> team process and task execution</a:t>
            </a:r>
          </a:p>
          <a:p>
            <a:pPr lvl="1"/>
            <a:r>
              <a:rPr lang="en-US" dirty="0" smtClean="0"/>
              <a:t>Exchange </a:t>
            </a:r>
            <a:r>
              <a:rPr lang="en-US" b="1" dirty="0" smtClean="0"/>
              <a:t>information</a:t>
            </a:r>
          </a:p>
          <a:p>
            <a:pPr lvl="1"/>
            <a:r>
              <a:rPr lang="en-US" dirty="0" smtClean="0"/>
              <a:t>Facilitate </a:t>
            </a:r>
            <a:r>
              <a:rPr lang="en-US" b="1" dirty="0" smtClean="0"/>
              <a:t>relationships</a:t>
            </a:r>
          </a:p>
          <a:p>
            <a:pPr lvl="0"/>
            <a:r>
              <a:rPr lang="en-US" dirty="0" smtClean="0"/>
              <a:t>Four Aspects of a Message</a:t>
            </a:r>
          </a:p>
          <a:p>
            <a:pPr lvl="1"/>
            <a:r>
              <a:rPr lang="en-US" b="1" dirty="0" smtClean="0"/>
              <a:t>Content</a:t>
            </a:r>
            <a:r>
              <a:rPr lang="en-US" dirty="0" smtClean="0"/>
              <a:t>: Information about facts, objects, and events</a:t>
            </a:r>
          </a:p>
          <a:p>
            <a:pPr lvl="1"/>
            <a:r>
              <a:rPr lang="en-US" b="1" dirty="0" smtClean="0"/>
              <a:t>Self-revelation</a:t>
            </a:r>
            <a:r>
              <a:rPr lang="en-US" dirty="0" smtClean="0"/>
              <a:t>: Information about the sender as person</a:t>
            </a:r>
          </a:p>
          <a:p>
            <a:pPr lvl="1"/>
            <a:r>
              <a:rPr lang="en-US" b="1" dirty="0" smtClean="0"/>
              <a:t>Relationship</a:t>
            </a:r>
            <a:r>
              <a:rPr lang="en-US" dirty="0" smtClean="0"/>
              <a:t>: Information about the relationship between sender and receiver</a:t>
            </a:r>
          </a:p>
          <a:p>
            <a:pPr lvl="1"/>
            <a:r>
              <a:rPr lang="en-US" b="1" dirty="0" smtClean="0"/>
              <a:t>Appeal to Act</a:t>
            </a:r>
            <a:r>
              <a:rPr lang="en-US" dirty="0" smtClean="0"/>
              <a:t>: Many messages tell the receiver how he or she is supposed to act</a:t>
            </a:r>
          </a:p>
          <a:p>
            <a:r>
              <a:rPr lang="en-US" dirty="0" smtClean="0"/>
              <a:t>Helpful to keep in mind the functions and aspects of messages in order to make your messages more effective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Nonverbal and </a:t>
            </a:r>
            <a:r>
              <a:rPr lang="en-US" dirty="0" err="1" smtClean="0"/>
              <a:t>Paraverbal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9755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Paraverbal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Tone, pitch, and pacing of our voices </a:t>
            </a:r>
          </a:p>
          <a:p>
            <a:pPr lvl="0"/>
            <a:r>
              <a:rPr lang="en-US" dirty="0" smtClean="0"/>
              <a:t>Nonverbal communication</a:t>
            </a:r>
          </a:p>
          <a:p>
            <a:pPr lvl="1"/>
            <a:r>
              <a:rPr lang="en-US" dirty="0" smtClean="0"/>
              <a:t>Gesture, posture, facial expression, and eye contact</a:t>
            </a:r>
          </a:p>
          <a:p>
            <a:pPr lvl="0"/>
            <a:r>
              <a:rPr lang="en-US" dirty="0" smtClean="0"/>
              <a:t>These help the receiver understand the meaning of a message in its larger situational context</a:t>
            </a:r>
          </a:p>
          <a:p>
            <a:pPr lvl="1"/>
            <a:r>
              <a:rPr lang="en-US" dirty="0" smtClean="0"/>
              <a:t>Compared to words, they are much more colored by attitudes and emotions and are less under conscious control</a:t>
            </a:r>
          </a:p>
          <a:p>
            <a:pPr lvl="1"/>
            <a:r>
              <a:rPr lang="en-US" dirty="0" smtClean="0"/>
              <a:t>If verbal and nonverbal channels are incongruent, we will subconsciously place greater importance on the nonverbal and </a:t>
            </a:r>
            <a:r>
              <a:rPr lang="en-US" dirty="0" err="1" smtClean="0"/>
              <a:t>paraverbal</a:t>
            </a:r>
            <a:r>
              <a:rPr lang="en-US" dirty="0" smtClean="0"/>
              <a:t> cues.  So it’s not always </a:t>
            </a:r>
            <a:r>
              <a:rPr lang="en-US" b="1" dirty="0" smtClean="0"/>
              <a:t>what</a:t>
            </a:r>
            <a:r>
              <a:rPr lang="en-US" dirty="0" smtClean="0"/>
              <a:t> we say that’s most important, but </a:t>
            </a:r>
            <a:r>
              <a:rPr lang="en-US" b="1" dirty="0" smtClean="0"/>
              <a:t>how</a:t>
            </a:r>
            <a:r>
              <a:rPr lang="en-US" dirty="0" smtClean="0"/>
              <a:t> we say 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Dysfunctional Communication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Unspecified receiver</a:t>
            </a:r>
          </a:p>
          <a:p>
            <a:pPr lvl="1"/>
            <a:r>
              <a:rPr lang="en-US" dirty="0" smtClean="0"/>
              <a:t>“Could somebody…” or “we should…”</a:t>
            </a:r>
          </a:p>
          <a:p>
            <a:pPr lvl="0"/>
            <a:r>
              <a:rPr lang="en-US" dirty="0" smtClean="0"/>
              <a:t>Poor speech patterns</a:t>
            </a:r>
          </a:p>
          <a:p>
            <a:pPr lvl="1"/>
            <a:r>
              <a:rPr lang="en-US" dirty="0" smtClean="0"/>
              <a:t>Speaking in a low voice or too hastily, mumbling, unfinished sentences, strong dialect, poor grammar</a:t>
            </a:r>
          </a:p>
          <a:p>
            <a:pPr lvl="0"/>
            <a:r>
              <a:rPr lang="en-US" dirty="0" smtClean="0"/>
              <a:t>Too much information</a:t>
            </a:r>
          </a:p>
          <a:p>
            <a:pPr lvl="1"/>
            <a:r>
              <a:rPr lang="en-US" dirty="0" smtClean="0"/>
              <a:t>Rapid presentation of info, minimal pauses, long lists, run-on sentences</a:t>
            </a:r>
          </a:p>
          <a:p>
            <a:pPr lvl="0"/>
            <a:r>
              <a:rPr lang="en-US" dirty="0" smtClean="0"/>
              <a:t>Too little information</a:t>
            </a:r>
          </a:p>
          <a:p>
            <a:pPr lvl="1"/>
            <a:r>
              <a:rPr lang="en-US" dirty="0" smtClean="0"/>
              <a:t>Abandoning explanations, not replying to questions, monosyllabic answers, periods of silence</a:t>
            </a:r>
          </a:p>
          <a:p>
            <a:pPr lvl="0"/>
            <a:r>
              <a:rPr lang="en-US" dirty="0" smtClean="0"/>
              <a:t>Passivity or aggressiveness</a:t>
            </a:r>
          </a:p>
          <a:p>
            <a:pPr lvl="1"/>
            <a:r>
              <a:rPr lang="en-US" dirty="0" smtClean="0"/>
              <a:t>It is preferable to be assertive but not aggressive; e.g., use words to express any anger you feel in a civil manner.</a:t>
            </a:r>
          </a:p>
          <a:p>
            <a:pPr lvl="0"/>
            <a:r>
              <a:rPr lang="en-US" dirty="0" smtClean="0"/>
              <a:t>Poor listening</a:t>
            </a:r>
          </a:p>
          <a:p>
            <a:pPr lvl="1"/>
            <a:r>
              <a:rPr lang="en-US" dirty="0" smtClean="0"/>
              <a:t>Interrupting, diverting, debating, quarreling, tuning out, reactive behavior (defiance, refusal, intentional failure, aggression, arrogance)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Good Communication in Critical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9499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Communicate congruently (verbal, </a:t>
            </a:r>
            <a:r>
              <a:rPr lang="en-US" dirty="0" err="1" smtClean="0"/>
              <a:t>paraverbal</a:t>
            </a:r>
            <a:r>
              <a:rPr lang="en-US" dirty="0" smtClean="0"/>
              <a:t>, nonverbal)</a:t>
            </a:r>
          </a:p>
          <a:p>
            <a:pPr lvl="0"/>
            <a:r>
              <a:rPr lang="en-US" dirty="0" smtClean="0"/>
              <a:t>Be able to talk about communication failure and address it at the right time</a:t>
            </a:r>
          </a:p>
          <a:p>
            <a:pPr lvl="0"/>
            <a:r>
              <a:rPr lang="en-US" dirty="0" smtClean="0"/>
              <a:t>Speak unambiguously – be clear in what your message is and who you are addressing</a:t>
            </a:r>
          </a:p>
          <a:p>
            <a:pPr lvl="0"/>
            <a:r>
              <a:rPr lang="en-US" dirty="0" smtClean="0"/>
              <a:t>Close communication gap using </a:t>
            </a:r>
            <a:r>
              <a:rPr lang="en-US" dirty="0" err="1" smtClean="0"/>
              <a:t>readback</a:t>
            </a:r>
            <a:r>
              <a:rPr lang="en-US" dirty="0" smtClean="0"/>
              <a:t>/</a:t>
            </a:r>
            <a:r>
              <a:rPr lang="en-US" dirty="0" err="1" smtClean="0"/>
              <a:t>hearback</a:t>
            </a:r>
            <a:r>
              <a:rPr lang="en-US" dirty="0" smtClean="0"/>
              <a:t> (see next slide)</a:t>
            </a:r>
          </a:p>
          <a:p>
            <a:pPr lvl="0"/>
            <a:r>
              <a:rPr lang="en-US" dirty="0" smtClean="0"/>
              <a:t>Brief your team members so all are aware of the situation at hand</a:t>
            </a:r>
          </a:p>
          <a:p>
            <a:pPr lvl="0"/>
            <a:r>
              <a:rPr lang="en-US" dirty="0" smtClean="0"/>
              <a:t>Search actively for information</a:t>
            </a:r>
          </a:p>
          <a:p>
            <a:pPr lvl="0"/>
            <a:r>
              <a:rPr lang="en-US" dirty="0" smtClean="0"/>
              <a:t>Be assertive but not aggressive</a:t>
            </a:r>
          </a:p>
          <a:p>
            <a:pPr lvl="0"/>
            <a:r>
              <a:rPr lang="en-US" dirty="0" smtClean="0"/>
              <a:t>Listen actively:</a:t>
            </a:r>
          </a:p>
          <a:p>
            <a:pPr lvl="1"/>
            <a:r>
              <a:rPr lang="en-US" dirty="0" smtClean="0"/>
              <a:t>Be patient and do not interrupt</a:t>
            </a:r>
          </a:p>
          <a:p>
            <a:pPr lvl="1"/>
            <a:r>
              <a:rPr lang="en-US" dirty="0" smtClean="0"/>
              <a:t>Ask questions</a:t>
            </a:r>
          </a:p>
          <a:p>
            <a:pPr lvl="1"/>
            <a:r>
              <a:rPr lang="en-US" dirty="0" smtClean="0"/>
              <a:t>Eye contact</a:t>
            </a:r>
          </a:p>
          <a:p>
            <a:pPr lvl="1"/>
            <a:r>
              <a:rPr lang="en-US" dirty="0" smtClean="0"/>
              <a:t>Paraphrase and mirror (e.g. “So you’re saying we haven’t assessed for </a:t>
            </a:r>
            <a:r>
              <a:rPr lang="en-US" dirty="0" err="1" smtClean="0"/>
              <a:t>hyperkalemia</a:t>
            </a:r>
            <a:r>
              <a:rPr lang="en-US" dirty="0" smtClean="0"/>
              <a:t> and should check an ABG potassium now”)</a:t>
            </a:r>
          </a:p>
          <a:p>
            <a:pPr lvl="1"/>
            <a:r>
              <a:rPr lang="en-US" dirty="0" smtClean="0"/>
              <a:t>Be supportive of the person you are talking with</a:t>
            </a:r>
          </a:p>
        </p:txBody>
      </p:sp>
      <p:pic>
        <p:nvPicPr>
          <p:cNvPr id="4" name="Picture 2" descr="C:\Users\Jen\AppData\Local\Microsoft\Windows\Temporary Internet Files\Content.IE5\N2KH26R4\MC9003605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733800"/>
            <a:ext cx="2362200" cy="1452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Standardization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Use standard terminology</a:t>
            </a:r>
          </a:p>
          <a:p>
            <a:pPr lvl="0"/>
            <a:r>
              <a:rPr lang="en-US" dirty="0" smtClean="0"/>
              <a:t>Ensure that messages are clearly heard and understood using callouts, </a:t>
            </a:r>
            <a:r>
              <a:rPr lang="en-US" dirty="0" err="1" smtClean="0"/>
              <a:t>readback</a:t>
            </a:r>
            <a:r>
              <a:rPr lang="en-US" dirty="0" smtClean="0"/>
              <a:t>, and </a:t>
            </a:r>
            <a:r>
              <a:rPr lang="en-US" dirty="0" err="1" smtClean="0"/>
              <a:t>hearback</a:t>
            </a:r>
            <a:endParaRPr lang="en-US" dirty="0" smtClean="0"/>
          </a:p>
          <a:p>
            <a:pPr lvl="1"/>
            <a:r>
              <a:rPr lang="en-US" dirty="0" smtClean="0"/>
              <a:t>Callout: a concise statement in a defined terminology</a:t>
            </a:r>
          </a:p>
          <a:p>
            <a:pPr lvl="2"/>
            <a:r>
              <a:rPr lang="en-US" dirty="0" smtClean="0"/>
              <a:t>E.g. “I’m going to defibrillate now; please charge to 200”</a:t>
            </a:r>
          </a:p>
          <a:p>
            <a:pPr lvl="1"/>
            <a:r>
              <a:rPr lang="en-US" dirty="0" err="1" smtClean="0"/>
              <a:t>Readback</a:t>
            </a:r>
            <a:r>
              <a:rPr lang="en-US" dirty="0" smtClean="0"/>
              <a:t> and </a:t>
            </a:r>
            <a:r>
              <a:rPr lang="en-US" dirty="0" err="1" smtClean="0"/>
              <a:t>hearback</a:t>
            </a:r>
            <a:r>
              <a:rPr lang="en-US" dirty="0" smtClean="0"/>
              <a:t>: aimed at verifying that both sender and receiver understood what has been said</a:t>
            </a:r>
          </a:p>
          <a:p>
            <a:pPr lvl="2"/>
            <a:r>
              <a:rPr lang="en-US" dirty="0" smtClean="0"/>
              <a:t>E.g. assistant responds with “Charged to 200” (</a:t>
            </a:r>
            <a:r>
              <a:rPr lang="en-US" dirty="0" err="1" smtClean="0"/>
              <a:t>readback</a:t>
            </a:r>
            <a:r>
              <a:rPr lang="en-US" dirty="0" smtClean="0"/>
              <a:t>) and you confirm with “Ready to defibrillate – clear!” (</a:t>
            </a:r>
            <a:r>
              <a:rPr lang="en-US" dirty="0" err="1" smtClean="0"/>
              <a:t>hearback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Health care professionals tend to dismiss this procedure as unnecessary due to a lack of familiarity with it</a:t>
            </a:r>
          </a:p>
          <a:p>
            <a:pPr lvl="1"/>
            <a:r>
              <a:rPr lang="en-US" dirty="0" smtClean="0"/>
              <a:t>However, standardization can help reduce misunderstanding in noisy and stressful situations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as anesthesiologists sensed a need for improvement in mutual communication skills</a:t>
            </a:r>
          </a:p>
          <a:p>
            <a:pPr lvl="1"/>
            <a:r>
              <a:rPr lang="en-US" dirty="0" smtClean="0"/>
              <a:t>Surgical chiefs agree this need is present</a:t>
            </a:r>
          </a:p>
          <a:p>
            <a:r>
              <a:rPr lang="en-US" dirty="0" smtClean="0"/>
              <a:t>Effective communication is one of the 6 core competencies that must be demonstrated for successful completion of residency</a:t>
            </a:r>
          </a:p>
          <a:p>
            <a:r>
              <a:rPr lang="en-US" dirty="0" smtClean="0"/>
              <a:t>Poor teamwork and communication are key factors responsible for medical errors</a:t>
            </a:r>
          </a:p>
          <a:p>
            <a:pPr lvl="1"/>
            <a:r>
              <a:rPr lang="en-US" dirty="0" smtClean="0"/>
              <a:t>Poor communication identified as the root cause                        of 35% of anesthesia-related sentinel events</a:t>
            </a:r>
          </a:p>
        </p:txBody>
      </p:sp>
      <p:pic>
        <p:nvPicPr>
          <p:cNvPr id="1026" name="Picture 2" descr="C:\Users\Jen\AppData\Local\Microsoft\Windows\Temporary Internet Files\Content.IE5\03VMYJYP\MP9003168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30800"/>
            <a:ext cx="1905000" cy="127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OR is a team environment that requires good communication and collaboration between team members</a:t>
            </a:r>
          </a:p>
          <a:p>
            <a:pPr lvl="0"/>
            <a:r>
              <a:rPr lang="en-US" dirty="0" smtClean="0"/>
              <a:t>Teamwork requires mutual respect and communication</a:t>
            </a:r>
          </a:p>
          <a:p>
            <a:pPr lvl="1"/>
            <a:r>
              <a:rPr lang="en-US" dirty="0" smtClean="0"/>
              <a:t>Briefing, ongoing observation, and debriefing help create a good tone for team collaboration</a:t>
            </a:r>
          </a:p>
          <a:p>
            <a:pPr lvl="0"/>
            <a:r>
              <a:rPr lang="en-US" dirty="0" smtClean="0"/>
              <a:t>The field of healthcare has traditionally neglected the role of teamwork because:</a:t>
            </a:r>
          </a:p>
          <a:p>
            <a:pPr lvl="1"/>
            <a:r>
              <a:rPr lang="en-US" dirty="0" smtClean="0"/>
              <a:t>Deep-seated cultural issues (individualistic culture) </a:t>
            </a:r>
          </a:p>
          <a:p>
            <a:pPr lvl="1"/>
            <a:r>
              <a:rPr lang="en-US" dirty="0" smtClean="0"/>
              <a:t>Assumptions about the value of individual expertise</a:t>
            </a:r>
          </a:p>
          <a:p>
            <a:pPr lvl="1"/>
            <a:r>
              <a:rPr lang="en-US" dirty="0" smtClean="0"/>
              <a:t>Strongly hierarchical power relationships</a:t>
            </a:r>
          </a:p>
          <a:p>
            <a:pPr lvl="0"/>
            <a:r>
              <a:rPr lang="en-US" dirty="0" smtClean="0"/>
              <a:t>A major problem is the lack of a shared understanding about necessity and forms of teamwork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Six components of team communication: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Situational awareness</a:t>
            </a:r>
            <a:r>
              <a:rPr lang="en-US" dirty="0" smtClean="0"/>
              <a:t> – where have we come from, where are we now, and where are we going?</a:t>
            </a:r>
          </a:p>
          <a:p>
            <a:pPr lvl="0"/>
            <a:r>
              <a:rPr lang="en-US" b="1" dirty="0" smtClean="0"/>
              <a:t>Problem identification </a:t>
            </a:r>
            <a:r>
              <a:rPr lang="en-US" dirty="0" smtClean="0"/>
              <a:t>– requires all team members to be comfortable with speaking up voluntarily and without hesitation</a:t>
            </a:r>
          </a:p>
          <a:p>
            <a:pPr lvl="0"/>
            <a:r>
              <a:rPr lang="en-US" b="1" dirty="0" smtClean="0"/>
              <a:t>Decision making </a:t>
            </a:r>
            <a:r>
              <a:rPr lang="en-US" dirty="0" smtClean="0"/>
              <a:t>– requires adequate diagnosis of the problem, generation of solutions, and assessment of chances of adverse outcomes</a:t>
            </a:r>
          </a:p>
          <a:p>
            <a:pPr lvl="0"/>
            <a:r>
              <a:rPr lang="en-US" b="1" dirty="0" smtClean="0"/>
              <a:t>Workload distribution </a:t>
            </a:r>
            <a:r>
              <a:rPr lang="en-US" dirty="0" smtClean="0"/>
              <a:t>– delegation of assigned tasks so no single individual is overloaded</a:t>
            </a:r>
          </a:p>
          <a:p>
            <a:pPr lvl="0"/>
            <a:r>
              <a:rPr lang="en-US" b="1" dirty="0" smtClean="0"/>
              <a:t>Time management </a:t>
            </a:r>
            <a:r>
              <a:rPr lang="en-US" dirty="0" smtClean="0"/>
              <a:t>– linked to situational awareness</a:t>
            </a:r>
          </a:p>
          <a:p>
            <a:pPr lvl="0"/>
            <a:r>
              <a:rPr lang="en-US" b="1" dirty="0" smtClean="0"/>
              <a:t>Conflict resolution </a:t>
            </a:r>
            <a:r>
              <a:rPr lang="en-US" dirty="0" smtClean="0"/>
              <a:t>– includes listening well, acknowledging feelings, and building respect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Team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85048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 successful team player can:</a:t>
            </a:r>
          </a:p>
          <a:p>
            <a:pPr lvl="1"/>
            <a:r>
              <a:rPr lang="en-US" dirty="0" smtClean="0"/>
              <a:t>Listen and participate actively</a:t>
            </a:r>
          </a:p>
          <a:p>
            <a:pPr lvl="1"/>
            <a:r>
              <a:rPr lang="en-US" dirty="0" smtClean="0"/>
              <a:t>Ask the right questions</a:t>
            </a:r>
          </a:p>
          <a:p>
            <a:pPr lvl="1"/>
            <a:r>
              <a:rPr lang="en-US" dirty="0" smtClean="0"/>
              <a:t>Hold an opinion but change his/her point of view if necessary</a:t>
            </a:r>
          </a:p>
          <a:p>
            <a:pPr lvl="1"/>
            <a:r>
              <a:rPr lang="en-US" dirty="0" smtClean="0"/>
              <a:t>Assess and value the qualities of other team members</a:t>
            </a:r>
          </a:p>
          <a:p>
            <a:pPr lvl="2"/>
            <a:r>
              <a:rPr lang="en-US" dirty="0" smtClean="0"/>
              <a:t>Similarly, assess what you can do best and where others have more experience</a:t>
            </a:r>
          </a:p>
          <a:p>
            <a:pPr lvl="1"/>
            <a:r>
              <a:rPr lang="en-US" dirty="0" smtClean="0"/>
              <a:t>Keep to an agreement and identify with a task</a:t>
            </a:r>
          </a:p>
          <a:p>
            <a:pPr lvl="1"/>
            <a:r>
              <a:rPr lang="en-US" dirty="0" smtClean="0"/>
              <a:t>Be self-critical</a:t>
            </a:r>
          </a:p>
          <a:p>
            <a:pPr lvl="1"/>
            <a:r>
              <a:rPr lang="en-US" dirty="0" smtClean="0"/>
              <a:t>Solve conflicts in a constructive way 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0273" y="4267200"/>
            <a:ext cx="1521327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Teams Under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8737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In stressful situations, team members often behave in maladaptive ways:</a:t>
            </a:r>
          </a:p>
          <a:p>
            <a:pPr lvl="1"/>
            <a:r>
              <a:rPr lang="en-US" dirty="0" smtClean="0"/>
              <a:t>Information gathering is abandoned early</a:t>
            </a:r>
          </a:p>
          <a:p>
            <a:pPr lvl="1"/>
            <a:r>
              <a:rPr lang="en-US" dirty="0" smtClean="0"/>
              <a:t>No reflection on the problem</a:t>
            </a:r>
          </a:p>
          <a:p>
            <a:pPr lvl="1"/>
            <a:r>
              <a:rPr lang="en-US" dirty="0" smtClean="0"/>
              <a:t>No discussion about goals</a:t>
            </a:r>
          </a:p>
          <a:p>
            <a:pPr lvl="1"/>
            <a:r>
              <a:rPr lang="en-US" dirty="0" smtClean="0"/>
              <a:t>No search for alternative solutions</a:t>
            </a:r>
          </a:p>
          <a:p>
            <a:pPr lvl="1"/>
            <a:r>
              <a:rPr lang="en-US" dirty="0" smtClean="0"/>
              <a:t>Group pressure, suppression of disagreement</a:t>
            </a:r>
          </a:p>
          <a:p>
            <a:pPr lvl="1"/>
            <a:r>
              <a:rPr lang="en-US" dirty="0" smtClean="0"/>
              <a:t>Risk shift </a:t>
            </a:r>
          </a:p>
          <a:p>
            <a:pPr lvl="2"/>
            <a:r>
              <a:rPr lang="en-US" sz="2100" dirty="0" smtClean="0"/>
              <a:t>If several physicians are in charge of an emergency without having a team leader, nobody perceives themselves as accountable for the outcome, so the tendency for risky decisions increases</a:t>
            </a:r>
            <a:endParaRPr lang="en-US" dirty="0" smtClean="0"/>
          </a:p>
          <a:p>
            <a:pPr lvl="1"/>
            <a:r>
              <a:rPr lang="en-US" dirty="0" smtClean="0"/>
              <a:t>Diffusion of responsibility</a:t>
            </a:r>
          </a:p>
          <a:p>
            <a:pPr lvl="2"/>
            <a:r>
              <a:rPr lang="en-US" dirty="0" smtClean="0"/>
              <a:t>Individuals fail to take action because they believe another individual will act or have already done so)</a:t>
            </a:r>
          </a:p>
          <a:p>
            <a:pPr lvl="1"/>
            <a:r>
              <a:rPr lang="en-US" dirty="0" smtClean="0"/>
              <a:t>Lack of coordination</a:t>
            </a:r>
          </a:p>
          <a:p>
            <a:pPr lvl="0"/>
            <a:r>
              <a:rPr lang="en-US" dirty="0" smtClean="0"/>
              <a:t>Be aware of these destructive patterns and fight them when you see them occurring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495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Communication is a key aspect of acute medical care in an environment such as the OR</a:t>
            </a:r>
          </a:p>
          <a:p>
            <a:pPr lvl="0"/>
            <a:r>
              <a:rPr lang="en-US" dirty="0" smtClean="0"/>
              <a:t>Good communication skills can be taught</a:t>
            </a:r>
          </a:p>
          <a:p>
            <a:pPr lvl="0"/>
            <a:r>
              <a:rPr lang="en-US" dirty="0" smtClean="0"/>
              <a:t>Basic verbal and nonverbal communication skills can be used to resolve conflicts and de-escalate aggressive behavior</a:t>
            </a:r>
          </a:p>
          <a:p>
            <a:pPr lvl="0"/>
            <a:r>
              <a:rPr lang="en-US" dirty="0" smtClean="0"/>
              <a:t>Nonverbal and </a:t>
            </a:r>
            <a:r>
              <a:rPr lang="en-US" dirty="0" err="1" smtClean="0"/>
              <a:t>paraverbal</a:t>
            </a:r>
            <a:r>
              <a:rPr lang="en-US" dirty="0" smtClean="0"/>
              <a:t> communication can be more important than the verbal message</a:t>
            </a:r>
          </a:p>
          <a:p>
            <a:pPr lvl="0"/>
            <a:r>
              <a:rPr lang="en-US" dirty="0" smtClean="0"/>
              <a:t>Learning the psychology of communication helps us understand dysfunctional communication patterns and correct them</a:t>
            </a:r>
          </a:p>
          <a:p>
            <a:pPr lvl="0"/>
            <a:r>
              <a:rPr lang="en-US" dirty="0" smtClean="0"/>
              <a:t>Standardizing communication via callout, </a:t>
            </a:r>
            <a:r>
              <a:rPr lang="en-US" dirty="0" err="1" smtClean="0"/>
              <a:t>readback</a:t>
            </a:r>
            <a:r>
              <a:rPr lang="en-US" dirty="0" smtClean="0"/>
              <a:t>, and </a:t>
            </a:r>
            <a:r>
              <a:rPr lang="en-US" dirty="0" err="1" smtClean="0"/>
              <a:t>hearback</a:t>
            </a:r>
            <a:r>
              <a:rPr lang="en-US" dirty="0" smtClean="0"/>
              <a:t> help reduce misunderstandings</a:t>
            </a:r>
          </a:p>
          <a:p>
            <a:pPr lvl="0"/>
            <a:r>
              <a:rPr lang="en-US" dirty="0" smtClean="0"/>
              <a:t>Teamwork is essential to acute medical care</a:t>
            </a:r>
          </a:p>
          <a:p>
            <a:pPr lvl="0"/>
            <a:r>
              <a:rPr lang="en-US" dirty="0" smtClean="0"/>
              <a:t>Team members can behave in dysfunctional ways when stressed, so it is important to understand and implement the elements of good team communication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9113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Don’t overestimate your abilities!  Just as calling for help is useful in a medical crisis, </a:t>
            </a:r>
            <a:r>
              <a:rPr lang="en-US" dirty="0" smtClean="0"/>
              <a:t>turning to others can </a:t>
            </a:r>
            <a:r>
              <a:rPr lang="en-US" dirty="0" smtClean="0"/>
              <a:t>assist in conflict </a:t>
            </a:r>
            <a:r>
              <a:rPr lang="en-US" dirty="0" smtClean="0"/>
              <a:t>resolution.</a:t>
            </a:r>
            <a:endParaRPr lang="en-US" dirty="0"/>
          </a:p>
        </p:txBody>
      </p:sp>
      <p:pic>
        <p:nvPicPr>
          <p:cNvPr id="4" name="il_fi" descr="http://elburnherald.com/wp-content/uploads/2009/01/edittoon_01290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1"/>
            <a:ext cx="5867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dirty="0"/>
              <a:t>References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Davies JM. Team communication in the operating room. </a:t>
            </a:r>
            <a:r>
              <a:rPr lang="en-US" dirty="0" err="1" smtClean="0"/>
              <a:t>Acta</a:t>
            </a:r>
            <a:r>
              <a:rPr lang="en-US" dirty="0" smtClean="0"/>
              <a:t> </a:t>
            </a:r>
            <a:r>
              <a:rPr lang="en-US" dirty="0" err="1" smtClean="0"/>
              <a:t>Anaesthesiol</a:t>
            </a:r>
            <a:r>
              <a:rPr lang="en-US" dirty="0" smtClean="0"/>
              <a:t> Scand 2005; 49: 898-901.</a:t>
            </a:r>
          </a:p>
          <a:p>
            <a:r>
              <a:rPr lang="en-US" dirty="0" err="1" smtClean="0"/>
              <a:t>Goelz</a:t>
            </a:r>
            <a:r>
              <a:rPr lang="en-US" dirty="0" smtClean="0"/>
              <a:t> T et al. Specific training program improves oncologists' palliative care communication skills in a randomized controlled trial. 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Onc</a:t>
            </a:r>
            <a:r>
              <a:rPr lang="en-US" dirty="0" smtClean="0"/>
              <a:t> 2011 Sept; 29(25): 3402-3407.</a:t>
            </a:r>
          </a:p>
          <a:p>
            <a:r>
              <a:rPr lang="en-US" dirty="0" err="1" smtClean="0"/>
              <a:t>Fazel</a:t>
            </a:r>
            <a:r>
              <a:rPr lang="en-US" dirty="0" smtClean="0"/>
              <a:t> I and </a:t>
            </a:r>
            <a:r>
              <a:rPr lang="en-US" dirty="0" err="1" smtClean="0"/>
              <a:t>Aghamolaei</a:t>
            </a:r>
            <a:r>
              <a:rPr lang="en-US" dirty="0" smtClean="0"/>
              <a:t> T. Attitudes toward learning communication skills among medical students of a university in Iran. </a:t>
            </a:r>
            <a:r>
              <a:rPr lang="en-US" dirty="0" err="1" smtClean="0"/>
              <a:t>Acta</a:t>
            </a:r>
            <a:r>
              <a:rPr lang="en-US" dirty="0" smtClean="0"/>
              <a:t> Med Iran 2011; 49(9): 625-629.</a:t>
            </a:r>
          </a:p>
          <a:p>
            <a:r>
              <a:rPr lang="en-US" dirty="0" smtClean="0"/>
              <a:t>Katz JD. Conflict and its resolution in the operating room. 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Anesth</a:t>
            </a:r>
            <a:r>
              <a:rPr lang="en-US" dirty="0" smtClean="0"/>
              <a:t> 2007; 19: 152-158.</a:t>
            </a:r>
          </a:p>
          <a:p>
            <a:r>
              <a:rPr lang="en-US" dirty="0" err="1" smtClean="0"/>
              <a:t>Sim</a:t>
            </a:r>
            <a:r>
              <a:rPr lang="en-US" dirty="0" smtClean="0"/>
              <a:t> MG, </a:t>
            </a:r>
            <a:r>
              <a:rPr lang="en-US" dirty="0" err="1" smtClean="0"/>
              <a:t>Wain</a:t>
            </a:r>
            <a:r>
              <a:rPr lang="en-US" dirty="0" smtClean="0"/>
              <a:t> T, and </a:t>
            </a:r>
            <a:r>
              <a:rPr lang="en-US" dirty="0" err="1" smtClean="0"/>
              <a:t>Khong</a:t>
            </a:r>
            <a:r>
              <a:rPr lang="en-US" dirty="0" smtClean="0"/>
              <a:t> E. Aggressive </a:t>
            </a:r>
            <a:r>
              <a:rPr lang="en-US" dirty="0" err="1" smtClean="0"/>
              <a:t>behaviour</a:t>
            </a:r>
            <a:r>
              <a:rPr lang="en-US" dirty="0" smtClean="0"/>
              <a:t>: Prevention and management in the general practice environment. </a:t>
            </a:r>
            <a:r>
              <a:rPr lang="en-US" dirty="0" err="1" smtClean="0"/>
              <a:t>Aust</a:t>
            </a:r>
            <a:r>
              <a:rPr lang="en-US" dirty="0" smtClean="0"/>
              <a:t> </a:t>
            </a:r>
            <a:r>
              <a:rPr lang="en-US" dirty="0" err="1" smtClean="0"/>
              <a:t>Fam</a:t>
            </a:r>
            <a:r>
              <a:rPr lang="en-US" dirty="0" smtClean="0"/>
              <a:t> Phys 2011 Nov;  40(11): 866-872.</a:t>
            </a:r>
          </a:p>
          <a:p>
            <a:r>
              <a:rPr lang="en-US" dirty="0" smtClean="0"/>
              <a:t>St. Pierre M, </a:t>
            </a:r>
            <a:r>
              <a:rPr lang="en-US" dirty="0" err="1" smtClean="0"/>
              <a:t>Hofinger</a:t>
            </a:r>
            <a:r>
              <a:rPr lang="en-US" dirty="0" smtClean="0"/>
              <a:t> G, and </a:t>
            </a:r>
            <a:r>
              <a:rPr lang="en-US" dirty="0" err="1" smtClean="0"/>
              <a:t>Buerschaper</a:t>
            </a:r>
            <a:r>
              <a:rPr lang="en-US" dirty="0" smtClean="0"/>
              <a:t> C.  2008. Crisis Management in Acute Care Settings. Berlin: Springer.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Communication Be Taught?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might say “you can’t teach an old dog new tricks,” but…</a:t>
            </a:r>
          </a:p>
          <a:p>
            <a:r>
              <a:rPr lang="en-US" dirty="0" smtClean="0"/>
              <a:t>Students are interested in learning about this…</a:t>
            </a:r>
          </a:p>
          <a:p>
            <a:pPr lvl="1"/>
            <a:r>
              <a:rPr lang="en-US" dirty="0" smtClean="0"/>
              <a:t>In a study that surveyed Iranian medical students, positive attitudes toward learning communication skills were more prevalent than negative attitudes</a:t>
            </a:r>
          </a:p>
          <a:p>
            <a:pPr lvl="1"/>
            <a:r>
              <a:rPr lang="en-US" dirty="0" smtClean="0"/>
              <a:t>Interestingly, positive attitudes were more prevalent and negative attitudes less prevalent in female medical students and those in the basic science portion of their training</a:t>
            </a:r>
          </a:p>
          <a:p>
            <a:pPr lvl="2"/>
            <a:r>
              <a:rPr lang="en-US" dirty="0" smtClean="0"/>
              <a:t>Indicates that we enter medical school knowing that communication is important, but it seems to be lost on us later in our training</a:t>
            </a:r>
          </a:p>
          <a:p>
            <a:r>
              <a:rPr lang="en-US" dirty="0" smtClean="0"/>
              <a:t>And specific interventions for physicians have been successful (see next slide)…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Communication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2011 study, oncologists were randomly assigned to a brief palliative care-focused communication skills training course using patient actors</a:t>
            </a:r>
          </a:p>
          <a:p>
            <a:pPr lvl="1"/>
            <a:r>
              <a:rPr lang="en-US" dirty="0" smtClean="0"/>
              <a:t>11-hour workshop in small groups followed by 30 minutes of individual coaching</a:t>
            </a:r>
          </a:p>
          <a:p>
            <a:pPr lvl="1"/>
            <a:r>
              <a:rPr lang="en-US" dirty="0" smtClean="0"/>
              <a:t>Pre- and post-intervention assessments of skills</a:t>
            </a:r>
          </a:p>
          <a:p>
            <a:pPr lvl="1"/>
            <a:r>
              <a:rPr lang="en-US" dirty="0" smtClean="0"/>
              <a:t>Intervention improved communication skills significantly and with moderate to large effect size</a:t>
            </a:r>
          </a:p>
          <a:p>
            <a:pPr lvl="2"/>
            <a:r>
              <a:rPr lang="en-US" dirty="0" smtClean="0"/>
              <a:t>Both global communication skills and skills with respect to palliative care discussions were improved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and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Breakdowns in communication are one of the most frequent causes of conflict in health care</a:t>
            </a:r>
          </a:p>
          <a:p>
            <a:pPr lvl="1"/>
            <a:r>
              <a:rPr lang="en-US" dirty="0" smtClean="0"/>
              <a:t>Unresolved conflict in turn creates an impediment to communication and undermines the teamwork that is necessary for good patient care</a:t>
            </a:r>
          </a:p>
          <a:p>
            <a:r>
              <a:rPr lang="en-US" dirty="0" smtClean="0"/>
              <a:t>The OR is at risk for conflict because:</a:t>
            </a:r>
          </a:p>
          <a:p>
            <a:pPr lvl="1"/>
            <a:r>
              <a:rPr lang="en-US" dirty="0" smtClean="0"/>
              <a:t>There are many different professionals with overlapping and sometimes poorly delineated responsibilities</a:t>
            </a:r>
          </a:p>
          <a:p>
            <a:pPr lvl="1"/>
            <a:r>
              <a:rPr lang="en-US" dirty="0" smtClean="0"/>
              <a:t>Two physicians sharing equal responsibility for patient</a:t>
            </a:r>
          </a:p>
          <a:p>
            <a:pPr lvl="1"/>
            <a:r>
              <a:rPr lang="en-US" dirty="0" smtClean="0"/>
              <a:t>Complex, high-pressure work environment</a:t>
            </a:r>
          </a:p>
          <a:p>
            <a:pPr lvl="1"/>
            <a:r>
              <a:rPr lang="en-US" dirty="0" smtClean="0"/>
              <a:t>Sleep deprivation and stress affect interactions</a:t>
            </a:r>
          </a:p>
          <a:p>
            <a:pPr lvl="1"/>
            <a:r>
              <a:rPr lang="en-US" dirty="0" smtClean="0"/>
              <a:t>Ethical conflicts and conflicts of interest may emerge</a:t>
            </a:r>
          </a:p>
        </p:txBody>
      </p:sp>
      <p:pic>
        <p:nvPicPr>
          <p:cNvPr id="2050" name="Picture 2" descr="C:\Users\Jen\AppData\Local\Microsoft\Windows\Temporary Internet Files\Content.IE5\8XSCW6DJ\MC9002169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876800"/>
            <a:ext cx="1818742" cy="1046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Anesthesia-Related</a:t>
            </a:r>
            <a:r>
              <a:rPr lang="en-US" baseline="0" dirty="0" smtClean="0"/>
              <a:t> Sources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Postponement/cancellation of cases</a:t>
            </a:r>
          </a:p>
          <a:p>
            <a:pPr lvl="1"/>
            <a:r>
              <a:rPr lang="en-US" dirty="0" smtClean="0"/>
              <a:t>How we communicate this to surgeons can potentially have a positive or negative effect on how they perceive it</a:t>
            </a:r>
          </a:p>
          <a:p>
            <a:pPr lvl="1"/>
            <a:r>
              <a:rPr lang="en-US" dirty="0" smtClean="0"/>
              <a:t>Some information is usually lost in the interaction</a:t>
            </a:r>
          </a:p>
          <a:p>
            <a:pPr lvl="0"/>
            <a:r>
              <a:rPr lang="en-US" dirty="0" smtClean="0"/>
              <a:t>Changing anesthesiologist assignment just before the beginning of a case</a:t>
            </a:r>
          </a:p>
          <a:p>
            <a:pPr lvl="0"/>
            <a:r>
              <a:rPr lang="en-US" dirty="0" smtClean="0"/>
              <a:t>Double-coverage causing delays in induction and emergence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basic mechanisms of conflict resolution</a:t>
            </a:r>
          </a:p>
          <a:p>
            <a:pPr lvl="1"/>
            <a:r>
              <a:rPr lang="en-US" b="1" dirty="0" smtClean="0"/>
              <a:t>Avoidance</a:t>
            </a:r>
            <a:r>
              <a:rPr lang="en-US" dirty="0" smtClean="0"/>
              <a:t> – unlikely to be useful in the OR because conflict is prevalent in this environment</a:t>
            </a:r>
          </a:p>
          <a:p>
            <a:pPr lvl="1"/>
            <a:r>
              <a:rPr lang="en-US" b="1" dirty="0" smtClean="0"/>
              <a:t>Yielding</a:t>
            </a:r>
            <a:r>
              <a:rPr lang="en-US" dirty="0" smtClean="0"/>
              <a:t> – one side acquiesces to the other; appropriate when one party recognizes that they are in error</a:t>
            </a:r>
          </a:p>
          <a:p>
            <a:pPr lvl="1"/>
            <a:r>
              <a:rPr lang="en-US" b="1" dirty="0" smtClean="0"/>
              <a:t>Collaboration</a:t>
            </a:r>
            <a:r>
              <a:rPr lang="en-US" dirty="0" smtClean="0"/>
              <a:t> – the preferred approach, which focuses on achieving goals together and is a “win-win” system</a:t>
            </a:r>
          </a:p>
          <a:p>
            <a:pPr lvl="1"/>
            <a:r>
              <a:rPr lang="en-US" b="1" dirty="0" smtClean="0"/>
              <a:t>Compromise</a:t>
            </a:r>
            <a:r>
              <a:rPr lang="en-US" dirty="0" smtClean="0"/>
              <a:t> – both sides make trade-offs</a:t>
            </a:r>
          </a:p>
          <a:p>
            <a:pPr lvl="1"/>
            <a:r>
              <a:rPr lang="en-US" b="1" dirty="0" smtClean="0"/>
              <a:t>Competition</a:t>
            </a:r>
            <a:r>
              <a:rPr lang="en-US" dirty="0" smtClean="0"/>
              <a:t> – conflict is seen as a zero-sum game that is won by one party and lost by the other</a:t>
            </a:r>
          </a:p>
        </p:txBody>
      </p:sp>
      <p:pic>
        <p:nvPicPr>
          <p:cNvPr id="3077" name="Picture 5" descr="C:\Users\Jen\AppData\Local\Microsoft\Windows\Temporary Internet Files\Content.IE5\MHUI4YB5\MC9000569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2916" y="4995722"/>
            <a:ext cx="1656284" cy="1405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in the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Conflict resolution in the OR requires participation at the institutional and individual levels</a:t>
            </a:r>
          </a:p>
          <a:p>
            <a:r>
              <a:rPr lang="en-US" dirty="0" smtClean="0"/>
              <a:t>Institutional:</a:t>
            </a:r>
          </a:p>
          <a:p>
            <a:pPr lvl="1"/>
            <a:r>
              <a:rPr lang="en-US" dirty="0" smtClean="0"/>
              <a:t>Establish an institution-wide conflict management program</a:t>
            </a:r>
          </a:p>
          <a:p>
            <a:pPr lvl="1"/>
            <a:r>
              <a:rPr lang="en-US" dirty="0" smtClean="0"/>
              <a:t>Build a culture that welcomes normative conflict resolution</a:t>
            </a:r>
          </a:p>
          <a:p>
            <a:pPr lvl="1"/>
            <a:r>
              <a:rPr lang="en-US" dirty="0" smtClean="0"/>
              <a:t>Foster group cohesion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r>
              <a:rPr lang="en-US" baseline="0" dirty="0" smtClean="0"/>
              <a:t> Resolution in the OR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Personal:</a:t>
            </a:r>
          </a:p>
          <a:p>
            <a:pPr lvl="1"/>
            <a:r>
              <a:rPr lang="en-US" dirty="0" smtClean="0"/>
              <a:t>Anticipate conflict and develop communication skills</a:t>
            </a:r>
          </a:p>
          <a:p>
            <a:pPr lvl="1"/>
            <a:r>
              <a:rPr lang="en-US" dirty="0" smtClean="0"/>
              <a:t>Identify the precise source of the conflict</a:t>
            </a:r>
          </a:p>
          <a:p>
            <a:pPr lvl="1"/>
            <a:r>
              <a:rPr lang="en-US" dirty="0" smtClean="0"/>
              <a:t>Establish personal rules of conduct</a:t>
            </a:r>
          </a:p>
          <a:p>
            <a:pPr lvl="1"/>
            <a:r>
              <a:rPr lang="en-US" dirty="0" smtClean="0"/>
              <a:t>Emphasize shared standards and goals</a:t>
            </a:r>
          </a:p>
          <a:p>
            <a:pPr lvl="1"/>
            <a:r>
              <a:rPr lang="en-US" dirty="0" smtClean="0"/>
              <a:t>Find a nonjudgmental starting point for discussion</a:t>
            </a:r>
          </a:p>
          <a:p>
            <a:pPr lvl="1"/>
            <a:r>
              <a:rPr lang="en-US" dirty="0" smtClean="0"/>
              <a:t>Recognize shared frustrations with the system</a:t>
            </a:r>
          </a:p>
          <a:p>
            <a:pPr lvl="1"/>
            <a:r>
              <a:rPr lang="en-US" dirty="0" smtClean="0"/>
              <a:t>Conduct any necessary confrontation in a private setting</a:t>
            </a:r>
          </a:p>
          <a:p>
            <a:pPr lvl="1"/>
            <a:r>
              <a:rPr lang="en-US" dirty="0" smtClean="0"/>
              <a:t>Have a low threshold for intervention by a third party</a:t>
            </a:r>
          </a:p>
          <a:p>
            <a:pPr lvl="1"/>
            <a:r>
              <a:rPr lang="en-US" dirty="0" smtClean="0"/>
              <a:t>Transfer patient care to an uninvolved colleague if conflict is irreconcilable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357</TotalTime>
  <Words>2148</Words>
  <Application>Microsoft Office PowerPoint</Application>
  <PresentationFormat>On-screen Show (4:3)</PresentationFormat>
  <Paragraphs>213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Communication and Conflict Resolution in the OR</vt:lpstr>
      <vt:lpstr>Why Is This Needed?</vt:lpstr>
      <vt:lpstr>Can Communication Be Taught?</vt:lpstr>
      <vt:lpstr>Teaching Communication Skills</vt:lpstr>
      <vt:lpstr>Communication and Conflict</vt:lpstr>
      <vt:lpstr>Anesthesia-Related Sources of Conflict</vt:lpstr>
      <vt:lpstr>Conflict Resolution in General</vt:lpstr>
      <vt:lpstr>Conflict Resolution in the OR</vt:lpstr>
      <vt:lpstr>Conflict Resolution in the OR (continued)</vt:lpstr>
      <vt:lpstr>Conflict Resolution in the Stanford OR</vt:lpstr>
      <vt:lpstr>Aggressive Behavior</vt:lpstr>
      <vt:lpstr>Aggressive Behavior</vt:lpstr>
      <vt:lpstr>How to De-Escalate Aggression</vt:lpstr>
      <vt:lpstr>Verbal and Nonverbal Communication Skills</vt:lpstr>
      <vt:lpstr>Psychology of Communication</vt:lpstr>
      <vt:lpstr>Nonverbal and Paraverbal Communication</vt:lpstr>
      <vt:lpstr>Dysfunctional Communication Patterns</vt:lpstr>
      <vt:lpstr>Good Communication in Critical Situations</vt:lpstr>
      <vt:lpstr>Standardization of Communication</vt:lpstr>
      <vt:lpstr>Teamwork</vt:lpstr>
      <vt:lpstr>Six components of team communication:</vt:lpstr>
      <vt:lpstr>Team Players</vt:lpstr>
      <vt:lpstr>Teams Under Pressure</vt:lpstr>
      <vt:lpstr>Summary</vt:lpstr>
      <vt:lpstr>And Finally…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Conflict Resolution in the OR</dc:title>
  <dc:creator>KaWahTung</dc:creator>
  <cp:lastModifiedBy>Jen</cp:lastModifiedBy>
  <cp:revision>185</cp:revision>
  <dcterms:created xsi:type="dcterms:W3CDTF">2011-11-30T20:27:56Z</dcterms:created>
  <dcterms:modified xsi:type="dcterms:W3CDTF">2012-03-25T04:00:36Z</dcterms:modified>
</cp:coreProperties>
</file>