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304" r:id="rId4"/>
    <p:sldId id="302" r:id="rId5"/>
    <p:sldId id="300" r:id="rId6"/>
    <p:sldId id="292" r:id="rId7"/>
    <p:sldId id="286" r:id="rId8"/>
    <p:sldId id="303" r:id="rId9"/>
    <p:sldId id="284" r:id="rId10"/>
    <p:sldId id="305" r:id="rId11"/>
    <p:sldId id="287" r:id="rId12"/>
    <p:sldId id="306" r:id="rId13"/>
    <p:sldId id="288" r:id="rId14"/>
    <p:sldId id="289" r:id="rId15"/>
    <p:sldId id="291" r:id="rId16"/>
    <p:sldId id="293" r:id="rId17"/>
    <p:sldId id="295" r:id="rId18"/>
    <p:sldId id="297" r:id="rId19"/>
    <p:sldId id="298" r:id="rId20"/>
    <p:sldId id="299" r:id="rId21"/>
    <p:sldId id="290"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718" autoAdjust="0"/>
  </p:normalViewPr>
  <p:slideViewPr>
    <p:cSldViewPr>
      <p:cViewPr varScale="1">
        <p:scale>
          <a:sx n="70" d="100"/>
          <a:sy n="70" d="100"/>
        </p:scale>
        <p:origin x="-14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E0685EA-29A3-4AB2-9470-0CF9C7009C10}" type="datetimeFigureOut">
              <a:rPr lang="en-US"/>
              <a:pPr>
                <a:defRPr/>
              </a:pPr>
              <a:t>12/27/2012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FDE9748-DB18-4039-A014-6131C24ECD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BD4037-504D-4405-B777-4353B32E02D8}"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9B6FF65-2C28-40F5-845F-F4103912CC69}"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FDE9748-DB18-4039-A014-6131C24ECDEA}" type="slidenum">
              <a:rPr lang="en-US" smtClean="0"/>
              <a:pPr>
                <a:defRPr/>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FDE9748-DB18-4039-A014-6131C24ECDEA}" type="slidenum">
              <a:rPr lang="en-US" smtClean="0"/>
              <a:pPr>
                <a:defRPr/>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FDE9748-DB18-4039-A014-6131C24ECDEA}"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1676400" y="2895600"/>
            <a:ext cx="7391400" cy="914400"/>
          </a:xfrm>
        </p:spPr>
        <p:txBody>
          <a:bodyPr anchor="b"/>
          <a:lstStyle>
            <a:lvl1pPr algn="r">
              <a:defRPr/>
            </a:lvl1pPr>
          </a:lstStyle>
          <a:p>
            <a:r>
              <a:rPr lang="en-US" smtClean="0"/>
              <a:t>Click to edit Master title style</a:t>
            </a:r>
            <a:endParaRPr lang="en-US"/>
          </a:p>
        </p:txBody>
      </p:sp>
      <p:sp>
        <p:nvSpPr>
          <p:cNvPr id="278531" name="Rectangle 3"/>
          <p:cNvSpPr>
            <a:spLocks noGrp="1" noChangeArrowheads="1"/>
          </p:cNvSpPr>
          <p:nvPr>
            <p:ph type="subTitle" idx="1"/>
          </p:nvPr>
        </p:nvSpPr>
        <p:spPr>
          <a:xfrm>
            <a:off x="1676400" y="3733800"/>
            <a:ext cx="7391400" cy="749300"/>
          </a:xfrm>
        </p:spPr>
        <p:txBody>
          <a:bodyPr/>
          <a:lstStyle>
            <a:lvl1pPr marL="0" indent="0" algn="r">
              <a:buFont typeface="Wingdings" pitchFamily="2" charset="2"/>
              <a:buNone/>
              <a:defRPr/>
            </a:lvl1pPr>
          </a:lstStyle>
          <a:p>
            <a:r>
              <a:rPr lang="en-US" smtClean="0"/>
              <a:t>Click to edit Master subtitle style</a:t>
            </a:r>
            <a:endParaRPr lang="en-US"/>
          </a:p>
        </p:txBody>
      </p:sp>
      <p:sp>
        <p:nvSpPr>
          <p:cNvPr id="4" name="Rectangle 4"/>
          <p:cNvSpPr>
            <a:spLocks noGrp="1" noChangeArrowheads="1"/>
          </p:cNvSpPr>
          <p:nvPr>
            <p:ph type="dt" sz="quarter" idx="10"/>
          </p:nvPr>
        </p:nvSpPr>
        <p:spPr/>
        <p:txBody>
          <a:bodyPr/>
          <a:lstStyle>
            <a:lvl1pPr>
              <a:defRPr/>
            </a:lvl1pPr>
          </a:lstStyle>
          <a:p>
            <a:pPr>
              <a:defRPr/>
            </a:pPr>
            <a:fld id="{1FBA616E-1664-4B64-B6A7-BA9504B7F787}" type="datetimeFigureOut">
              <a:rPr lang="en-US"/>
              <a:pPr>
                <a:defRPr/>
              </a:pPr>
              <a:t>12/27/2012</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910F7A2-074D-4D59-9AC8-DA815C3B2F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2CF8EC5F-0C32-4BDD-A26B-7D277B917C42}" type="datetimeFigureOut">
              <a:rPr lang="en-US"/>
              <a:pPr>
                <a:defRPr/>
              </a:pPr>
              <a:t>12/27/2012</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94F2DFD-C3E1-46C5-9D23-0CD985F0F1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2400"/>
            <a:ext cx="18478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152400"/>
            <a:ext cx="53911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B767160B-9B7F-40BD-B13C-F4FC23D493B7}" type="datetimeFigureOut">
              <a:rPr lang="en-US"/>
              <a:pPr>
                <a:defRPr/>
              </a:pPr>
              <a:t>12/27/2012</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F34C359-704A-4929-B6F1-8985352D90E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334882A5-1E0F-40C7-8AF8-1D92AF80818C}" type="datetimeFigureOut">
              <a:rPr lang="en-US"/>
              <a:pPr>
                <a:defRPr/>
              </a:pPr>
              <a:t>12/27/2012</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4B20AF77-95AE-4D02-B623-D8D032284F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CE385C25-6EEC-4B34-88CB-3E9A1769B9B2}" type="datetimeFigureOut">
              <a:rPr lang="en-US"/>
              <a:pPr>
                <a:defRPr/>
              </a:pPr>
              <a:t>12/27/2012</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FC9E79D-57FC-4697-A2BE-6B999990BE2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676400"/>
            <a:ext cx="3619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195030BD-D941-420D-B893-59DB9A54AF72}" type="datetimeFigureOut">
              <a:rPr lang="en-US"/>
              <a:pPr>
                <a:defRPr/>
              </a:pPr>
              <a:t>12/27/2012</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AB44D43-F746-4ADD-943D-D46A2FAE9E1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fld id="{C3791E97-FB6B-4A69-80AF-24B28A078976}" type="datetimeFigureOut">
              <a:rPr lang="en-US"/>
              <a:pPr>
                <a:defRPr/>
              </a:pPr>
              <a:t>12/27/2012</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C8517FB5-2427-479A-89F0-A22ACFD924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fld id="{6EBC77E4-55D5-47E5-9FA8-4BFB962AD913}" type="datetimeFigureOut">
              <a:rPr lang="en-US"/>
              <a:pPr>
                <a:defRPr/>
              </a:pPr>
              <a:t>12/27/2012</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581E19FD-0096-44AF-9362-7F71623C23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255400DF-9B8E-4CAA-B4CF-5F9735B75FA4}" type="datetimeFigureOut">
              <a:rPr lang="en-US"/>
              <a:pPr>
                <a:defRPr/>
              </a:pPr>
              <a:t>12/27/2012</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5306DC84-7D68-476F-B361-FB99ED1CE2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A3F7DE07-B722-4FEA-8754-E68FF6A933AD}" type="datetimeFigureOut">
              <a:rPr lang="en-US"/>
              <a:pPr>
                <a:defRPr/>
              </a:pPr>
              <a:t>12/27/2012</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B54DC79A-4C69-4B2C-BABA-9E1867D8AA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D5455EDC-E6FF-4A6C-B7B4-B09EA7E905E2}" type="datetimeFigureOut">
              <a:rPr lang="en-US"/>
              <a:pPr>
                <a:defRPr/>
              </a:pPr>
              <a:t>12/27/2012</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B2F6348-748B-4CAF-8FA6-186064CC024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bwMode="auto">
          <a:xfrm>
            <a:off x="1219200" y="152400"/>
            <a:ext cx="7391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277507" name="Rectangle 3"/>
          <p:cNvSpPr>
            <a:spLocks noGrp="1" noChangeArrowheads="1"/>
          </p:cNvSpPr>
          <p:nvPr>
            <p:ph type="body" idx="1"/>
          </p:nvPr>
        </p:nvSpPr>
        <p:spPr bwMode="auto">
          <a:xfrm>
            <a:off x="1219200" y="1676400"/>
            <a:ext cx="7391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7511"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400">
                <a:latin typeface="+mn-lt"/>
                <a:cs typeface="+mn-cs"/>
              </a:defRPr>
            </a:lvl1pPr>
          </a:lstStyle>
          <a:p>
            <a:pPr>
              <a:defRPr/>
            </a:pPr>
            <a:fld id="{0451733D-30A2-4C07-BD1B-643A95A52B62}" type="datetimeFigureOut">
              <a:rPr lang="en-US"/>
              <a:pPr>
                <a:defRPr/>
              </a:pPr>
              <a:t>12/27/2012</a:t>
            </a:fld>
            <a:endParaRPr lang="en-US"/>
          </a:p>
        </p:txBody>
      </p:sp>
      <p:sp>
        <p:nvSpPr>
          <p:cNvPr id="277512"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en-US"/>
          </a:p>
        </p:txBody>
      </p:sp>
      <p:sp>
        <p:nvSpPr>
          <p:cNvPr id="277513"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cs typeface="+mn-cs"/>
              </a:defRPr>
            </a:lvl1pPr>
          </a:lstStyle>
          <a:p>
            <a:pPr>
              <a:defRPr/>
            </a:pPr>
            <a:fld id="{A04F122B-8E15-43F3-A3BD-5ED8663262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C0C0C0"/>
            </a:outerShdw>
          </a:effectLst>
          <a:latin typeface="+mn-lt"/>
        </a:defRPr>
      </a:lvl3pPr>
      <a:lvl4pPr marL="15621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4pPr>
      <a:lvl5pPr marL="19812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5pPr>
      <a:lvl6pPr marL="24384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6pPr>
      <a:lvl7pPr marL="28956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7pPr>
      <a:lvl8pPr marL="33528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8pPr>
      <a:lvl9pPr marL="3810000" indent="-228600" algn="l" rtl="0" eaLnBrk="1" fontAlgn="base" hangingPunct="1">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3733800"/>
            <a:ext cx="7467600" cy="990600"/>
          </a:xfrm>
        </p:spPr>
        <p:txBody>
          <a:bodyPr>
            <a:normAutofit fontScale="92500" lnSpcReduction="20000"/>
          </a:bodyPr>
          <a:lstStyle/>
          <a:p>
            <a:pPr eaLnBrk="1" hangingPunct="1">
              <a:defRPr/>
            </a:pPr>
            <a:r>
              <a:rPr lang="en-US" dirty="0" smtClean="0"/>
              <a:t>Abdominal Surgery Curriculum</a:t>
            </a:r>
          </a:p>
          <a:p>
            <a:pPr eaLnBrk="1" hangingPunct="1">
              <a:defRPr/>
            </a:pPr>
            <a:r>
              <a:rPr lang="en-US" dirty="0" smtClean="0"/>
              <a:t>Jen </a:t>
            </a:r>
            <a:r>
              <a:rPr lang="en-US" dirty="0" err="1" smtClean="0"/>
              <a:t>Basarab</a:t>
            </a:r>
            <a:r>
              <a:rPr lang="en-US" dirty="0" smtClean="0"/>
              <a:t>-Tung</a:t>
            </a:r>
          </a:p>
          <a:p>
            <a:pPr eaLnBrk="1" hangingPunct="1">
              <a:defRPr/>
            </a:pPr>
            <a:endParaRPr lang="en-US" dirty="0" smtClean="0"/>
          </a:p>
        </p:txBody>
      </p:sp>
      <p:sp>
        <p:nvSpPr>
          <p:cNvPr id="4" name="Title 3"/>
          <p:cNvSpPr>
            <a:spLocks noGrp="1"/>
          </p:cNvSpPr>
          <p:nvPr>
            <p:ph type="ctrTitle"/>
          </p:nvPr>
        </p:nvSpPr>
        <p:spPr>
          <a:xfrm>
            <a:off x="1676400" y="2743200"/>
            <a:ext cx="7391400" cy="914400"/>
          </a:xfrm>
        </p:spPr>
        <p:txBody>
          <a:bodyPr/>
          <a:lstStyle/>
          <a:p>
            <a:pPr>
              <a:defRPr/>
            </a:pPr>
            <a:r>
              <a:rPr lang="en-US" dirty="0" smtClean="0"/>
              <a:t>Liver Resection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Epidurals</a:t>
            </a:r>
            <a:endParaRPr lang="en-US" dirty="0"/>
          </a:p>
        </p:txBody>
      </p:sp>
      <p:sp>
        <p:nvSpPr>
          <p:cNvPr id="3" name="Content Placeholder 2"/>
          <p:cNvSpPr>
            <a:spLocks noGrp="1"/>
          </p:cNvSpPr>
          <p:nvPr>
            <p:ph idx="1"/>
          </p:nvPr>
        </p:nvSpPr>
        <p:spPr>
          <a:xfrm>
            <a:off x="152400" y="1981200"/>
            <a:ext cx="8001000" cy="4876800"/>
          </a:xfrm>
        </p:spPr>
        <p:txBody>
          <a:bodyPr>
            <a:normAutofit fontScale="92500" lnSpcReduction="20000"/>
          </a:bodyPr>
          <a:lstStyle/>
          <a:p>
            <a:r>
              <a:rPr lang="en-US" dirty="0" smtClean="0"/>
              <a:t>See syllabus for detailed info</a:t>
            </a:r>
          </a:p>
          <a:p>
            <a:r>
              <a:rPr lang="en-US" dirty="0" smtClean="0"/>
              <a:t>Large upper abdominal incision</a:t>
            </a:r>
          </a:p>
          <a:p>
            <a:pPr>
              <a:buNone/>
            </a:pPr>
            <a:r>
              <a:rPr lang="en-US" dirty="0" smtClean="0"/>
              <a:t>and high risk for post-up </a:t>
            </a:r>
            <a:r>
              <a:rPr lang="en-US" dirty="0" err="1" smtClean="0"/>
              <a:t>pulm</a:t>
            </a:r>
            <a:endParaRPr lang="en-US" dirty="0" smtClean="0"/>
          </a:p>
          <a:p>
            <a:pPr>
              <a:buNone/>
            </a:pPr>
            <a:r>
              <a:rPr lang="en-US" dirty="0" smtClean="0"/>
              <a:t>complications suggest epidural</a:t>
            </a:r>
          </a:p>
          <a:p>
            <a:pPr>
              <a:buNone/>
            </a:pPr>
            <a:r>
              <a:rPr lang="en-US" dirty="0" smtClean="0"/>
              <a:t>analgesia would be helpful</a:t>
            </a:r>
          </a:p>
          <a:p>
            <a:r>
              <a:rPr lang="en-US" dirty="0" smtClean="0"/>
              <a:t>At Stanford, epidurals for liver resections are controversial due to concern for post-op </a:t>
            </a:r>
            <a:r>
              <a:rPr lang="en-US" dirty="0" err="1" smtClean="0"/>
              <a:t>coagulopathy</a:t>
            </a:r>
            <a:endParaRPr lang="en-US" dirty="0" smtClean="0"/>
          </a:p>
          <a:p>
            <a:pPr lvl="1"/>
            <a:r>
              <a:rPr lang="en-US" dirty="0" smtClean="0"/>
              <a:t>This is NOT the case at most other institutions</a:t>
            </a:r>
          </a:p>
          <a:p>
            <a:pPr lvl="1"/>
            <a:r>
              <a:rPr lang="en-US" dirty="0" smtClean="0"/>
              <a:t>As always, discuss plan for </a:t>
            </a:r>
            <a:r>
              <a:rPr lang="en-US" dirty="0" err="1" smtClean="0"/>
              <a:t>neuraxial</a:t>
            </a:r>
            <a:r>
              <a:rPr lang="en-US" dirty="0" smtClean="0"/>
              <a:t> anesthesia with your attending and the surgical team</a:t>
            </a:r>
            <a:endParaRPr lang="en-US" dirty="0"/>
          </a:p>
        </p:txBody>
      </p:sp>
      <p:pic>
        <p:nvPicPr>
          <p:cNvPr id="4" name="Picture 3" descr="epidural.gif"/>
          <p:cNvPicPr>
            <a:picLocks noChangeAspect="1"/>
          </p:cNvPicPr>
          <p:nvPr/>
        </p:nvPicPr>
        <p:blipFill>
          <a:blip r:embed="rId2" cstate="print"/>
          <a:stretch>
            <a:fillRect/>
          </a:stretch>
        </p:blipFill>
        <p:spPr>
          <a:xfrm>
            <a:off x="5884153" y="1752600"/>
            <a:ext cx="3259847" cy="2438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391400" cy="1066800"/>
          </a:xfrm>
        </p:spPr>
        <p:txBody>
          <a:bodyPr/>
          <a:lstStyle/>
          <a:p>
            <a:r>
              <a:rPr lang="en-US" dirty="0" smtClean="0"/>
              <a:t>Fluid and Blood Management</a:t>
            </a:r>
            <a:endParaRPr lang="en-US" dirty="0"/>
          </a:p>
        </p:txBody>
      </p:sp>
      <p:sp>
        <p:nvSpPr>
          <p:cNvPr id="3" name="Content Placeholder 2"/>
          <p:cNvSpPr>
            <a:spLocks noGrp="1"/>
          </p:cNvSpPr>
          <p:nvPr>
            <p:ph sz="half" idx="1"/>
          </p:nvPr>
        </p:nvSpPr>
        <p:spPr>
          <a:xfrm>
            <a:off x="76200" y="1752600"/>
            <a:ext cx="9067800" cy="5105400"/>
          </a:xfrm>
        </p:spPr>
        <p:txBody>
          <a:bodyPr>
            <a:normAutofit fontScale="85000" lnSpcReduction="10000"/>
          </a:bodyPr>
          <a:lstStyle/>
          <a:p>
            <a:r>
              <a:rPr lang="en-US" dirty="0" smtClean="0"/>
              <a:t>Anticipate significant blood loss in major resections</a:t>
            </a:r>
          </a:p>
          <a:p>
            <a:pPr lvl="1"/>
            <a:r>
              <a:rPr lang="en-US" dirty="0" smtClean="0"/>
              <a:t>300-500 ml in healthy livers, 400-800 ml in cirrhosis</a:t>
            </a:r>
          </a:p>
          <a:p>
            <a:pPr lvl="1"/>
            <a:r>
              <a:rPr lang="en-US" dirty="0" smtClean="0"/>
              <a:t>High risk of tearing vessels during mobilization of liver</a:t>
            </a:r>
          </a:p>
          <a:p>
            <a:pPr lvl="1"/>
            <a:r>
              <a:rPr lang="en-US" dirty="0" smtClean="0"/>
              <a:t>Unable to use cell salvage in cancer patients</a:t>
            </a:r>
          </a:p>
          <a:p>
            <a:r>
              <a:rPr lang="en-US" dirty="0" smtClean="0"/>
              <a:t>T&amp;C 2 units PRBC (95% of resections at Stanford use </a:t>
            </a:r>
            <a:r>
              <a:rPr lang="en-US" u="sng" dirty="0" smtClean="0"/>
              <a:t>&lt;</a:t>
            </a:r>
            <a:r>
              <a:rPr lang="en-US" dirty="0" smtClean="0"/>
              <a:t>2 units)</a:t>
            </a:r>
          </a:p>
          <a:p>
            <a:r>
              <a:rPr lang="en-US" dirty="0" smtClean="0"/>
              <a:t>2 large-bore IVs and a-line almost universally</a:t>
            </a:r>
          </a:p>
          <a:p>
            <a:r>
              <a:rPr lang="en-US" dirty="0" smtClean="0"/>
              <a:t>Consider central line and Level 1 or Belmont in room</a:t>
            </a:r>
          </a:p>
          <a:p>
            <a:pPr lvl="1"/>
            <a:r>
              <a:rPr lang="en-US" dirty="0" err="1" smtClean="0"/>
              <a:t>Cordis</a:t>
            </a:r>
            <a:r>
              <a:rPr lang="en-US" dirty="0" smtClean="0"/>
              <a:t> more useful than triple lumen when large losses are predicted</a:t>
            </a:r>
          </a:p>
          <a:p>
            <a:pPr lvl="1"/>
            <a:r>
              <a:rPr lang="en-US" dirty="0" smtClean="0"/>
              <a:t>Always consider risks/benefits and discuss with attending and surgeon; not all resections have large blood losses and require such measures</a:t>
            </a:r>
          </a:p>
          <a:p>
            <a:r>
              <a:rPr lang="en-US" dirty="0" smtClean="0"/>
              <a:t>However, keep in mind that transfusion is associated with poor outcomes</a:t>
            </a:r>
          </a:p>
          <a:p>
            <a:pPr lvl="1"/>
            <a:r>
              <a:rPr lang="en-US" dirty="0" smtClean="0"/>
              <a:t>Infectious diseases, tumor recurrence, post-op mortality</a:t>
            </a:r>
          </a:p>
          <a:p>
            <a:pPr lvl="1"/>
            <a:r>
              <a:rPr lang="en-US" dirty="0" smtClean="0"/>
              <a:t>Try to avoid transfusion unless </a:t>
            </a:r>
            <a:r>
              <a:rPr lang="en-US" dirty="0" err="1" smtClean="0"/>
              <a:t>Hct</a:t>
            </a:r>
            <a:r>
              <a:rPr lang="en-US" dirty="0" smtClean="0"/>
              <a:t> &lt;25</a:t>
            </a:r>
          </a:p>
        </p:txBody>
      </p:sp>
      <p:pic>
        <p:nvPicPr>
          <p:cNvPr id="1026" name="Picture 2" descr="C:\Users\Jen\AppData\Local\Microsoft\Windows\Temporary Internet Files\Content.IE5\1026I65R\MC900287095[1].wmf"/>
          <p:cNvPicPr>
            <a:picLocks noChangeAspect="1" noChangeArrowheads="1"/>
          </p:cNvPicPr>
          <p:nvPr/>
        </p:nvPicPr>
        <p:blipFill>
          <a:blip r:embed="rId2" cstate="print"/>
          <a:srcRect/>
          <a:stretch>
            <a:fillRect/>
          </a:stretch>
        </p:blipFill>
        <p:spPr bwMode="auto">
          <a:xfrm>
            <a:off x="7696200" y="1219200"/>
            <a:ext cx="959044" cy="186878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CVP Anesthesia</a:t>
            </a:r>
            <a:endParaRPr lang="en-US" dirty="0"/>
          </a:p>
        </p:txBody>
      </p:sp>
      <p:sp>
        <p:nvSpPr>
          <p:cNvPr id="5" name="Content Placeholder 4"/>
          <p:cNvSpPr>
            <a:spLocks noGrp="1"/>
          </p:cNvSpPr>
          <p:nvPr>
            <p:ph idx="1"/>
          </p:nvPr>
        </p:nvSpPr>
        <p:spPr>
          <a:xfrm>
            <a:off x="381000" y="1828800"/>
            <a:ext cx="8305800" cy="4724400"/>
          </a:xfrm>
        </p:spPr>
        <p:txBody>
          <a:bodyPr>
            <a:normAutofit fontScale="92500" lnSpcReduction="10000"/>
          </a:bodyPr>
          <a:lstStyle/>
          <a:p>
            <a:r>
              <a:rPr lang="en-US" dirty="0" smtClean="0"/>
              <a:t>Low CVP (&lt;5) is strongly associated with decreased blood loss and better outcomes in experienced centers</a:t>
            </a:r>
          </a:p>
          <a:p>
            <a:pPr lvl="1"/>
            <a:r>
              <a:rPr lang="en-US" dirty="0" smtClean="0"/>
              <a:t>Almost all bleeding in liver resection is from hepatic veins</a:t>
            </a:r>
          </a:p>
          <a:p>
            <a:r>
              <a:rPr lang="en-US" dirty="0" smtClean="0"/>
              <a:t>Not all resections require a central line</a:t>
            </a:r>
          </a:p>
          <a:p>
            <a:pPr lvl="1"/>
            <a:r>
              <a:rPr lang="en-US" dirty="0" smtClean="0"/>
              <a:t>Usually surgical team will help guide your decision as they will anticipate whether low CVP anesthesia will be helpful</a:t>
            </a:r>
          </a:p>
          <a:p>
            <a:r>
              <a:rPr lang="en-US" dirty="0" smtClean="0"/>
              <a:t>See section on invasive monitors for a critical discussion of CVP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543800" cy="1066800"/>
          </a:xfrm>
        </p:spPr>
        <p:txBody>
          <a:bodyPr/>
          <a:lstStyle/>
          <a:p>
            <a:r>
              <a:rPr lang="en-US" dirty="0" smtClean="0"/>
              <a:t>Complications</a:t>
            </a:r>
            <a:endParaRPr lang="en-US" dirty="0"/>
          </a:p>
        </p:txBody>
      </p:sp>
      <p:sp>
        <p:nvSpPr>
          <p:cNvPr id="3" name="Content Placeholder 2"/>
          <p:cNvSpPr>
            <a:spLocks noGrp="1"/>
          </p:cNvSpPr>
          <p:nvPr>
            <p:ph idx="1"/>
          </p:nvPr>
        </p:nvSpPr>
        <p:spPr>
          <a:xfrm>
            <a:off x="152400" y="1905000"/>
            <a:ext cx="8839200" cy="4953000"/>
          </a:xfrm>
        </p:spPr>
        <p:txBody>
          <a:bodyPr>
            <a:normAutofit fontScale="85000" lnSpcReduction="20000"/>
          </a:bodyPr>
          <a:lstStyle/>
          <a:p>
            <a:r>
              <a:rPr lang="en-US" dirty="0" smtClean="0"/>
              <a:t>Major resections may require ICU care</a:t>
            </a:r>
          </a:p>
          <a:p>
            <a:r>
              <a:rPr lang="en-US" dirty="0" smtClean="0"/>
              <a:t>Mortality should be &lt;2-5% in experienced hands</a:t>
            </a:r>
          </a:p>
          <a:p>
            <a:r>
              <a:rPr lang="en-US" dirty="0" smtClean="0"/>
              <a:t>Virtually all patients have some respiratory complication</a:t>
            </a:r>
          </a:p>
          <a:p>
            <a:pPr lvl="1"/>
            <a:r>
              <a:rPr lang="en-US" dirty="0" err="1" smtClean="0"/>
              <a:t>Atelectasis</a:t>
            </a:r>
            <a:r>
              <a:rPr lang="en-US" dirty="0" smtClean="0"/>
              <a:t>, effusion, pneumonia</a:t>
            </a:r>
          </a:p>
          <a:p>
            <a:r>
              <a:rPr lang="en-US" dirty="0" err="1" smtClean="0"/>
              <a:t>Ascites</a:t>
            </a:r>
            <a:r>
              <a:rPr lang="en-US" dirty="0" smtClean="0"/>
              <a:t> occurs in 20-30% of patients</a:t>
            </a:r>
          </a:p>
          <a:p>
            <a:r>
              <a:rPr lang="en-US" dirty="0" smtClean="0"/>
              <a:t>Liver failure</a:t>
            </a:r>
          </a:p>
          <a:p>
            <a:pPr lvl="1"/>
            <a:r>
              <a:rPr lang="en-US" dirty="0" smtClean="0"/>
              <a:t>Poor baseline hepatic function is a risk factor for worsening of liver failure post-operatively</a:t>
            </a:r>
          </a:p>
          <a:p>
            <a:pPr lvl="1"/>
            <a:r>
              <a:rPr lang="en-US" dirty="0" smtClean="0"/>
              <a:t>Elderly people are at higher risk due to smaller livers and fatty replacement</a:t>
            </a:r>
          </a:p>
          <a:p>
            <a:pPr lvl="1"/>
            <a:r>
              <a:rPr lang="en-US" dirty="0" smtClean="0"/>
              <a:t>Early signs include hypotension, </a:t>
            </a:r>
            <a:r>
              <a:rPr lang="en-US" dirty="0" err="1" smtClean="0"/>
              <a:t>pressor</a:t>
            </a:r>
            <a:r>
              <a:rPr lang="en-US" dirty="0" smtClean="0"/>
              <a:t> requirement, and metabolic acidosis toward the end of the case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en\AppData\Local\Microsoft\Windows\Temporary Internet Files\Content.IE5\L796JP84\MP900341615[1].jpg"/>
          <p:cNvPicPr>
            <a:picLocks noChangeAspect="1" noChangeArrowheads="1"/>
          </p:cNvPicPr>
          <p:nvPr/>
        </p:nvPicPr>
        <p:blipFill>
          <a:blip r:embed="rId2" cstate="print"/>
          <a:srcRect/>
          <a:stretch>
            <a:fillRect/>
          </a:stretch>
        </p:blipFill>
        <p:spPr bwMode="auto">
          <a:xfrm>
            <a:off x="7458964" y="4495800"/>
            <a:ext cx="1685036" cy="2362200"/>
          </a:xfrm>
          <a:prstGeom prst="rect">
            <a:avLst/>
          </a:prstGeom>
          <a:noFill/>
        </p:spPr>
      </p:pic>
      <p:sp>
        <p:nvSpPr>
          <p:cNvPr id="2" name="Title 1"/>
          <p:cNvSpPr>
            <a:spLocks noGrp="1"/>
          </p:cNvSpPr>
          <p:nvPr>
            <p:ph type="title"/>
          </p:nvPr>
        </p:nvSpPr>
        <p:spPr/>
        <p:txBody>
          <a:bodyPr/>
          <a:lstStyle/>
          <a:p>
            <a:r>
              <a:rPr lang="en-US" dirty="0" smtClean="0"/>
              <a:t>Special Considerations</a:t>
            </a:r>
            <a:endParaRPr lang="en-US" dirty="0"/>
          </a:p>
        </p:txBody>
      </p:sp>
      <p:sp>
        <p:nvSpPr>
          <p:cNvPr id="3" name="Content Placeholder 2"/>
          <p:cNvSpPr>
            <a:spLocks noGrp="1"/>
          </p:cNvSpPr>
          <p:nvPr>
            <p:ph idx="1"/>
          </p:nvPr>
        </p:nvSpPr>
        <p:spPr>
          <a:xfrm>
            <a:off x="76200" y="1828800"/>
            <a:ext cx="7848600" cy="5029200"/>
          </a:xfrm>
        </p:spPr>
        <p:txBody>
          <a:bodyPr>
            <a:normAutofit fontScale="85000" lnSpcReduction="20000"/>
          </a:bodyPr>
          <a:lstStyle/>
          <a:p>
            <a:r>
              <a:rPr lang="en-US" dirty="0" smtClean="0"/>
              <a:t>Pringle maneuver</a:t>
            </a:r>
          </a:p>
          <a:p>
            <a:pPr lvl="1"/>
            <a:r>
              <a:rPr lang="en-US" dirty="0" smtClean="0"/>
              <a:t>Occluding contents of </a:t>
            </a:r>
            <a:r>
              <a:rPr lang="en-US" dirty="0" err="1" smtClean="0"/>
              <a:t>hepaticoduodenal</a:t>
            </a:r>
            <a:r>
              <a:rPr lang="en-US" dirty="0" smtClean="0"/>
              <a:t> ligament (portal vein, hepatic artery, and common bile duct) to minimize blood loss</a:t>
            </a:r>
          </a:p>
          <a:p>
            <a:pPr lvl="1"/>
            <a:r>
              <a:rPr lang="en-US" dirty="0" smtClean="0"/>
              <a:t>Used during </a:t>
            </a:r>
            <a:r>
              <a:rPr lang="en-US" dirty="0" err="1" smtClean="0"/>
              <a:t>transection</a:t>
            </a:r>
            <a:r>
              <a:rPr lang="en-US" dirty="0" smtClean="0"/>
              <a:t> of liver parenchyma</a:t>
            </a:r>
          </a:p>
          <a:p>
            <a:pPr lvl="1"/>
            <a:r>
              <a:rPr lang="en-US" dirty="0" smtClean="0"/>
              <a:t>Keep track of “Pringle time” similarly to tourniquet time and notify surgeons q5 min</a:t>
            </a:r>
          </a:p>
          <a:p>
            <a:pPr lvl="1"/>
            <a:r>
              <a:rPr lang="en-US" dirty="0" smtClean="0"/>
              <a:t>Clamp for 15 min, unclamp for 5 min, repeat</a:t>
            </a:r>
          </a:p>
          <a:p>
            <a:pPr lvl="2"/>
            <a:r>
              <a:rPr lang="en-US" dirty="0" smtClean="0"/>
              <a:t>Up to 120 min total ischemia time</a:t>
            </a:r>
          </a:p>
          <a:p>
            <a:pPr lvl="2"/>
            <a:r>
              <a:rPr lang="en-US" dirty="0" smtClean="0"/>
              <a:t>Consider 10 min clamp, 5 min unclamp in </a:t>
            </a:r>
            <a:r>
              <a:rPr lang="en-US" dirty="0" err="1" smtClean="0"/>
              <a:t>cirrhotics</a:t>
            </a:r>
            <a:endParaRPr lang="en-US" dirty="0" smtClean="0"/>
          </a:p>
          <a:p>
            <a:r>
              <a:rPr lang="en-US" dirty="0" smtClean="0"/>
              <a:t>Sometimes the inflow and outflow tracts are      both occluded (total vascular occlusion)</a:t>
            </a:r>
          </a:p>
          <a:p>
            <a:pPr lvl="1"/>
            <a:r>
              <a:rPr lang="en-US" dirty="0" smtClean="0"/>
              <a:t>60-90 minutes usually minutes usually tolerated, though not well and thus performed infrequently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Review Questions</a:t>
            </a:r>
            <a:endParaRPr lang="en-US" dirty="0"/>
          </a:p>
        </p:txBody>
      </p:sp>
      <p:sp>
        <p:nvSpPr>
          <p:cNvPr id="3" name="Content Placeholder 2"/>
          <p:cNvSpPr>
            <a:spLocks noGrp="1"/>
          </p:cNvSpPr>
          <p:nvPr>
            <p:ph idx="1"/>
          </p:nvPr>
        </p:nvSpPr>
        <p:spPr>
          <a:xfrm>
            <a:off x="228600" y="1752600"/>
            <a:ext cx="7467600" cy="5105400"/>
          </a:xfrm>
        </p:spPr>
        <p:txBody>
          <a:bodyPr>
            <a:normAutofit fontScale="85000" lnSpcReduction="20000"/>
          </a:bodyPr>
          <a:lstStyle/>
          <a:p>
            <a:pPr lvl="0"/>
            <a:r>
              <a:rPr lang="en-US" dirty="0" smtClean="0"/>
              <a:t>Which of the following statements regarding the anesthetic management of the patient with advanced liver disease is TRUE?</a:t>
            </a:r>
          </a:p>
          <a:p>
            <a:pPr lvl="1"/>
            <a:r>
              <a:rPr lang="en-US" dirty="0" smtClean="0"/>
              <a:t>A. Physical examination of the patient with chronic liver disease is not valuable because patients do not appear ill before laboratory evidence of hepatic dysfunction.</a:t>
            </a:r>
          </a:p>
          <a:p>
            <a:pPr lvl="1"/>
            <a:r>
              <a:rPr lang="en-US" dirty="0" smtClean="0"/>
              <a:t>B. Increased magnitude of liver dysfunction does not correlate with higher morbidity and mortality.</a:t>
            </a:r>
          </a:p>
          <a:p>
            <a:pPr lvl="1"/>
            <a:r>
              <a:rPr lang="en-US" dirty="0" smtClean="0"/>
              <a:t>C. Drugs administered to patients with advanced hepatic disease require careful titration against effect.</a:t>
            </a:r>
          </a:p>
          <a:p>
            <a:pPr lvl="1"/>
            <a:r>
              <a:rPr lang="en-US" dirty="0" smtClean="0"/>
              <a:t>D. Decreased doses of vasoconstrictors are needed in these patients.</a:t>
            </a:r>
          </a:p>
        </p:txBody>
      </p:sp>
      <p:pic>
        <p:nvPicPr>
          <p:cNvPr id="4" name="Picture 22" descr="C:\Users\Jen\AppData\Local\Microsoft\Windows\Temporary Internet Files\Content.IE5\LUSOUXJQ\MC900281139[1].wmf"/>
          <p:cNvPicPr>
            <a:picLocks noChangeAspect="1" noChangeArrowheads="1"/>
          </p:cNvPicPr>
          <p:nvPr/>
        </p:nvPicPr>
        <p:blipFill>
          <a:blip r:embed="rId2" cstate="print"/>
          <a:srcRect/>
          <a:stretch>
            <a:fillRect/>
          </a:stretch>
        </p:blipFill>
        <p:spPr bwMode="auto">
          <a:xfrm>
            <a:off x="7014927" y="4692713"/>
            <a:ext cx="2129073" cy="216528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Review Questions</a:t>
            </a:r>
            <a:endParaRPr lang="en-US" dirty="0"/>
          </a:p>
        </p:txBody>
      </p:sp>
      <p:sp>
        <p:nvSpPr>
          <p:cNvPr id="3" name="Content Placeholder 2"/>
          <p:cNvSpPr>
            <a:spLocks noGrp="1"/>
          </p:cNvSpPr>
          <p:nvPr>
            <p:ph idx="1"/>
          </p:nvPr>
        </p:nvSpPr>
        <p:spPr>
          <a:xfrm>
            <a:off x="228600" y="1752600"/>
            <a:ext cx="8610600" cy="5105400"/>
          </a:xfrm>
        </p:spPr>
        <p:txBody>
          <a:bodyPr>
            <a:normAutofit fontScale="77500" lnSpcReduction="20000"/>
          </a:bodyPr>
          <a:lstStyle/>
          <a:p>
            <a:r>
              <a:rPr lang="en-US" dirty="0" smtClean="0"/>
              <a:t>Answer: C.</a:t>
            </a:r>
          </a:p>
          <a:p>
            <a:pPr lvl="1"/>
            <a:r>
              <a:rPr lang="en-US" dirty="0" smtClean="0"/>
              <a:t>Physical examination of the patient is particularly valuable because patients may appear ill before there is laboratory evidence of hepatic dysfunction.  If no suspicion of liver dysfunction arises, then routine laboratory testing for liver function is not necessary.</a:t>
            </a:r>
          </a:p>
          <a:p>
            <a:pPr lvl="1"/>
            <a:r>
              <a:rPr lang="en-US" dirty="0" smtClean="0"/>
              <a:t>Regardless of cause, increased magnitude of liver dysfunction correlates with a higher morbidity and mortality.</a:t>
            </a:r>
          </a:p>
          <a:p>
            <a:pPr lvl="1"/>
            <a:r>
              <a:rPr lang="en-US" dirty="0" smtClean="0"/>
              <a:t>Drugs administered to patients with advanced liver disease require careful titration.  </a:t>
            </a:r>
            <a:r>
              <a:rPr lang="en-US" dirty="0" err="1" smtClean="0"/>
              <a:t>Encephalopathic</a:t>
            </a:r>
            <a:r>
              <a:rPr lang="en-US" dirty="0" smtClean="0"/>
              <a:t> changes are associate with clinically important alterations in </a:t>
            </a:r>
            <a:r>
              <a:rPr lang="en-US" dirty="0" err="1" smtClean="0"/>
              <a:t>pharmacodynamics</a:t>
            </a:r>
            <a:r>
              <a:rPr lang="en-US" dirty="0" smtClean="0"/>
              <a:t> and pharmacokinetics of various medications.  Plasma clearance of </a:t>
            </a:r>
            <a:r>
              <a:rPr lang="en-US" dirty="0" err="1" smtClean="0"/>
              <a:t>fentanyl</a:t>
            </a:r>
            <a:r>
              <a:rPr lang="en-US" dirty="0" smtClean="0"/>
              <a:t> is significantly lower in cirrhotic patients.</a:t>
            </a:r>
          </a:p>
          <a:p>
            <a:pPr lvl="1"/>
            <a:r>
              <a:rPr lang="en-US" dirty="0" smtClean="0"/>
              <a:t>An increase in plasma concentrations of </a:t>
            </a:r>
            <a:r>
              <a:rPr lang="en-US" dirty="0" err="1" smtClean="0"/>
              <a:t>vasodilatory</a:t>
            </a:r>
            <a:r>
              <a:rPr lang="en-US" dirty="0" smtClean="0"/>
              <a:t> substances in cirrhotic patients results in reduced responses to </a:t>
            </a:r>
            <a:r>
              <a:rPr lang="en-US" dirty="0" err="1" smtClean="0"/>
              <a:t>catecholamines</a:t>
            </a:r>
            <a:r>
              <a:rPr lang="en-US" dirty="0" smtClean="0"/>
              <a:t> and other vasoconstrictors.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Review Questions</a:t>
            </a:r>
            <a:endParaRPr lang="en-US" dirty="0"/>
          </a:p>
        </p:txBody>
      </p:sp>
      <p:sp>
        <p:nvSpPr>
          <p:cNvPr id="3" name="Content Placeholder 2"/>
          <p:cNvSpPr>
            <a:spLocks noGrp="1"/>
          </p:cNvSpPr>
          <p:nvPr>
            <p:ph idx="1"/>
          </p:nvPr>
        </p:nvSpPr>
        <p:spPr>
          <a:xfrm>
            <a:off x="228600" y="1981200"/>
            <a:ext cx="8610600" cy="5105400"/>
          </a:xfrm>
        </p:spPr>
        <p:txBody>
          <a:bodyPr>
            <a:normAutofit/>
          </a:bodyPr>
          <a:lstStyle/>
          <a:p>
            <a:pPr lvl="0"/>
            <a:r>
              <a:rPr lang="en-US" dirty="0" smtClean="0"/>
              <a:t>The liver receives its blood supply from:</a:t>
            </a:r>
          </a:p>
          <a:p>
            <a:pPr lvl="1"/>
            <a:r>
              <a:rPr lang="en-US" dirty="0" smtClean="0"/>
              <a:t>A. The hepatic artery only</a:t>
            </a:r>
          </a:p>
          <a:p>
            <a:pPr lvl="1"/>
            <a:r>
              <a:rPr lang="en-US" dirty="0" smtClean="0"/>
              <a:t>B. The portal vein only</a:t>
            </a:r>
          </a:p>
          <a:p>
            <a:pPr lvl="1"/>
            <a:r>
              <a:rPr lang="en-US" dirty="0" smtClean="0"/>
              <a:t>C. Both the hepatic artery and the portal vein</a:t>
            </a:r>
          </a:p>
          <a:p>
            <a:pPr lvl="1"/>
            <a:r>
              <a:rPr lang="en-US" dirty="0" smtClean="0"/>
              <a:t>D. Vessels that run in the center of the lobules</a:t>
            </a:r>
          </a:p>
          <a:p>
            <a:pPr lvl="1"/>
            <a:r>
              <a:rPr lang="en-US" dirty="0" smtClean="0"/>
              <a:t>E. The superior mesenteric artery</a:t>
            </a:r>
          </a:p>
        </p:txBody>
      </p:sp>
      <p:pic>
        <p:nvPicPr>
          <p:cNvPr id="4" name="Picture 25" descr="C:\Users\Jen\AppData\Local\Microsoft\Windows\Temporary Internet Files\Content.IE5\03VMYJYP\MC900230748[1].wmf"/>
          <p:cNvPicPr>
            <a:picLocks noChangeAspect="1" noChangeArrowheads="1"/>
          </p:cNvPicPr>
          <p:nvPr/>
        </p:nvPicPr>
        <p:blipFill>
          <a:blip r:embed="rId2" cstate="print"/>
          <a:srcRect/>
          <a:stretch>
            <a:fillRect/>
          </a:stretch>
        </p:blipFill>
        <p:spPr bwMode="auto">
          <a:xfrm>
            <a:off x="5638800" y="4728564"/>
            <a:ext cx="3505200" cy="212943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Review Questions</a:t>
            </a:r>
            <a:endParaRPr lang="en-US" dirty="0"/>
          </a:p>
        </p:txBody>
      </p:sp>
      <p:sp>
        <p:nvSpPr>
          <p:cNvPr id="3" name="Content Placeholder 2"/>
          <p:cNvSpPr>
            <a:spLocks noGrp="1"/>
          </p:cNvSpPr>
          <p:nvPr>
            <p:ph idx="1"/>
          </p:nvPr>
        </p:nvSpPr>
        <p:spPr>
          <a:xfrm>
            <a:off x="533400" y="1905000"/>
            <a:ext cx="8077200" cy="4953000"/>
          </a:xfrm>
        </p:spPr>
        <p:txBody>
          <a:bodyPr>
            <a:normAutofit/>
          </a:bodyPr>
          <a:lstStyle/>
          <a:p>
            <a:r>
              <a:rPr lang="en-US" dirty="0" smtClean="0"/>
              <a:t>Answer: C</a:t>
            </a:r>
          </a:p>
          <a:p>
            <a:pPr lvl="1"/>
            <a:r>
              <a:rPr lang="en-US" dirty="0" smtClean="0"/>
              <a:t>The liver receives blood from the hepatic artery and the hepatic portal vein.  The hepatic artery is a branch of the celiac trunk.  The vessels, except for the central vein, run in the interlobular spaces.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Review Questions</a:t>
            </a:r>
            <a:endParaRPr lang="en-US" dirty="0"/>
          </a:p>
        </p:txBody>
      </p:sp>
      <p:sp>
        <p:nvSpPr>
          <p:cNvPr id="3" name="Content Placeholder 2"/>
          <p:cNvSpPr>
            <a:spLocks noGrp="1"/>
          </p:cNvSpPr>
          <p:nvPr>
            <p:ph idx="1"/>
          </p:nvPr>
        </p:nvSpPr>
        <p:spPr>
          <a:xfrm>
            <a:off x="228600" y="1981200"/>
            <a:ext cx="8001000" cy="4876800"/>
          </a:xfrm>
        </p:spPr>
        <p:txBody>
          <a:bodyPr>
            <a:normAutofit/>
          </a:bodyPr>
          <a:lstStyle/>
          <a:p>
            <a:pPr lvl="0"/>
            <a:r>
              <a:rPr lang="en-US" dirty="0" smtClean="0"/>
              <a:t>In the patient with cirrhosis:</a:t>
            </a:r>
          </a:p>
          <a:p>
            <a:pPr lvl="1"/>
            <a:r>
              <a:rPr lang="en-US" dirty="0" smtClean="0"/>
              <a:t>A. The serum albumin level will be elevated</a:t>
            </a:r>
          </a:p>
          <a:p>
            <a:pPr lvl="1"/>
            <a:r>
              <a:rPr lang="en-US" dirty="0" smtClean="0"/>
              <a:t>B. Excessive sodium is lost in the urine</a:t>
            </a:r>
          </a:p>
          <a:p>
            <a:pPr lvl="1"/>
            <a:r>
              <a:rPr lang="en-US" dirty="0" smtClean="0"/>
              <a:t>C. </a:t>
            </a:r>
            <a:r>
              <a:rPr lang="en-US" dirty="0" err="1" smtClean="0"/>
              <a:t>Pancuronium</a:t>
            </a:r>
            <a:r>
              <a:rPr lang="en-US" dirty="0" smtClean="0"/>
              <a:t> is more effective</a:t>
            </a:r>
          </a:p>
          <a:p>
            <a:pPr lvl="1"/>
            <a:r>
              <a:rPr lang="en-US" dirty="0" smtClean="0"/>
              <a:t>D. Serum gamma globulin level will be low</a:t>
            </a:r>
          </a:p>
          <a:p>
            <a:pPr lvl="1"/>
            <a:r>
              <a:rPr lang="en-US" dirty="0" smtClean="0"/>
              <a:t>E. Less thiopental is required for induction</a:t>
            </a:r>
          </a:p>
        </p:txBody>
      </p:sp>
      <p:pic>
        <p:nvPicPr>
          <p:cNvPr id="4" name="Picture 11" descr="C:\Users\Jen\AppData\Local\Microsoft\Windows\Temporary Internet Files\Content.IE5\BHCT7VMS\MP900321075[1].jpg"/>
          <p:cNvPicPr>
            <a:picLocks noChangeAspect="1" noChangeArrowheads="1"/>
          </p:cNvPicPr>
          <p:nvPr/>
        </p:nvPicPr>
        <p:blipFill>
          <a:blip r:embed="rId2" cstate="print"/>
          <a:srcRect/>
          <a:stretch>
            <a:fillRect/>
          </a:stretch>
        </p:blipFill>
        <p:spPr bwMode="auto">
          <a:xfrm>
            <a:off x="6705600" y="5118608"/>
            <a:ext cx="2438400" cy="173939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Background</a:t>
            </a:r>
            <a:endParaRPr lang="en-US" dirty="0"/>
          </a:p>
        </p:txBody>
      </p:sp>
      <p:sp>
        <p:nvSpPr>
          <p:cNvPr id="3" name="Content Placeholder 2"/>
          <p:cNvSpPr>
            <a:spLocks noGrp="1"/>
          </p:cNvSpPr>
          <p:nvPr>
            <p:ph idx="1"/>
          </p:nvPr>
        </p:nvSpPr>
        <p:spPr>
          <a:xfrm>
            <a:off x="914400" y="1676400"/>
            <a:ext cx="7772400" cy="5029200"/>
          </a:xfrm>
        </p:spPr>
        <p:txBody>
          <a:bodyPr>
            <a:normAutofit fontScale="92500" lnSpcReduction="20000"/>
          </a:bodyPr>
          <a:lstStyle/>
          <a:p>
            <a:pPr eaLnBrk="1" hangingPunct="1">
              <a:defRPr/>
            </a:pPr>
            <a:r>
              <a:rPr lang="en-US" dirty="0" smtClean="0"/>
              <a:t>Indications:</a:t>
            </a:r>
          </a:p>
          <a:p>
            <a:pPr lvl="1" eaLnBrk="1" hangingPunct="1">
              <a:defRPr/>
            </a:pPr>
            <a:r>
              <a:rPr lang="en-US" dirty="0" smtClean="0"/>
              <a:t>Primary tumors</a:t>
            </a:r>
          </a:p>
          <a:p>
            <a:pPr lvl="2" eaLnBrk="1" hangingPunct="1">
              <a:defRPr/>
            </a:pPr>
            <a:r>
              <a:rPr lang="en-US" dirty="0" err="1" smtClean="0"/>
              <a:t>Hepatocellular</a:t>
            </a:r>
            <a:r>
              <a:rPr lang="en-US" dirty="0" smtClean="0"/>
              <a:t> carcinoma</a:t>
            </a:r>
          </a:p>
          <a:p>
            <a:pPr lvl="2" eaLnBrk="1" hangingPunct="1">
              <a:defRPr/>
            </a:pPr>
            <a:r>
              <a:rPr lang="en-US" dirty="0" err="1" smtClean="0"/>
              <a:t>Cholangiocarcinoma</a:t>
            </a:r>
            <a:r>
              <a:rPr lang="en-US" dirty="0" smtClean="0"/>
              <a:t> </a:t>
            </a:r>
          </a:p>
          <a:p>
            <a:pPr lvl="1" eaLnBrk="1" hangingPunct="1">
              <a:defRPr/>
            </a:pPr>
            <a:r>
              <a:rPr lang="en-US" dirty="0" smtClean="0"/>
              <a:t>Metastatic tumors</a:t>
            </a:r>
          </a:p>
          <a:p>
            <a:pPr lvl="2" eaLnBrk="1" hangingPunct="1">
              <a:defRPr/>
            </a:pPr>
            <a:r>
              <a:rPr lang="en-US" dirty="0" smtClean="0"/>
              <a:t>Colorectal cancer </a:t>
            </a:r>
          </a:p>
          <a:p>
            <a:pPr lvl="2" eaLnBrk="1" hangingPunct="1">
              <a:defRPr/>
            </a:pPr>
            <a:r>
              <a:rPr lang="en-US" dirty="0" err="1" smtClean="0"/>
              <a:t>Neuroendocrine</a:t>
            </a:r>
            <a:r>
              <a:rPr lang="en-US" dirty="0" smtClean="0"/>
              <a:t> tumors</a:t>
            </a:r>
          </a:p>
          <a:p>
            <a:pPr lvl="1" eaLnBrk="1" hangingPunct="1">
              <a:defRPr/>
            </a:pPr>
            <a:r>
              <a:rPr lang="en-US" dirty="0" smtClean="0"/>
              <a:t>Benign disease</a:t>
            </a:r>
          </a:p>
          <a:p>
            <a:pPr lvl="2" eaLnBrk="1" hangingPunct="1">
              <a:defRPr/>
            </a:pPr>
            <a:r>
              <a:rPr lang="en-US" dirty="0" smtClean="0"/>
              <a:t>Symptomatic giant </a:t>
            </a:r>
            <a:r>
              <a:rPr lang="en-US" dirty="0" err="1" smtClean="0"/>
              <a:t>hemangioma</a:t>
            </a:r>
            <a:r>
              <a:rPr lang="en-US" dirty="0" smtClean="0"/>
              <a:t> </a:t>
            </a:r>
          </a:p>
          <a:p>
            <a:pPr lvl="2" eaLnBrk="1" hangingPunct="1">
              <a:defRPr/>
            </a:pPr>
            <a:r>
              <a:rPr lang="en-US" dirty="0" smtClean="0"/>
              <a:t>Hepatic adenoma (risk of rupture and malignant degeneration)</a:t>
            </a:r>
          </a:p>
          <a:p>
            <a:pPr lvl="1" eaLnBrk="1" hangingPunct="1">
              <a:defRPr/>
            </a:pPr>
            <a:r>
              <a:rPr lang="en-US" dirty="0" smtClean="0"/>
              <a:t>Living donors for liver transplants</a:t>
            </a:r>
          </a:p>
          <a:p>
            <a:pPr lvl="2" eaLnBrk="1" hangingPunct="1">
              <a:defRPr/>
            </a:pPr>
            <a:r>
              <a:rPr lang="en-US" dirty="0" smtClean="0"/>
              <a:t>Most commonly left lateral for pediatric recipient</a:t>
            </a:r>
          </a:p>
          <a:p>
            <a:pPr lvl="2" eaLnBrk="1" hangingPunct="1">
              <a:defRPr/>
            </a:pPr>
            <a:r>
              <a:rPr lang="en-US" dirty="0" smtClean="0"/>
              <a:t>R </a:t>
            </a:r>
            <a:r>
              <a:rPr lang="en-US" dirty="0" err="1" smtClean="0"/>
              <a:t>hepatectomy</a:t>
            </a:r>
            <a:r>
              <a:rPr lang="en-US" dirty="0" smtClean="0"/>
              <a:t> for adult-adult in some centers</a:t>
            </a:r>
          </a:p>
        </p:txBody>
      </p:sp>
      <p:pic>
        <p:nvPicPr>
          <p:cNvPr id="1026" name="Picture 2" descr="C:\Users\Jen\AppData\Local\Microsoft\Windows\Temporary Internet Files\Content.IE5\8XSCW6DJ\MC900211516[1].wmf"/>
          <p:cNvPicPr>
            <a:picLocks noChangeAspect="1" noChangeArrowheads="1"/>
          </p:cNvPicPr>
          <p:nvPr/>
        </p:nvPicPr>
        <p:blipFill>
          <a:blip r:embed="rId3" cstate="print"/>
          <a:srcRect/>
          <a:stretch>
            <a:fillRect/>
          </a:stretch>
        </p:blipFill>
        <p:spPr bwMode="auto">
          <a:xfrm>
            <a:off x="6019800" y="2057400"/>
            <a:ext cx="1447800" cy="2087525"/>
          </a:xfrm>
          <a:prstGeom prst="rect">
            <a:avLst/>
          </a:prstGeom>
          <a:noFill/>
        </p:spPr>
      </p:pic>
      <p:pic>
        <p:nvPicPr>
          <p:cNvPr id="8" name="Picture 21" descr="C:\Users\Jen\AppData\Local\Microsoft\Windows\Temporary Internet Files\Content.IE5\MHUI4YB5\MC900233221[1].wmf"/>
          <p:cNvPicPr>
            <a:picLocks noChangeAspect="1" noChangeArrowheads="1"/>
          </p:cNvPicPr>
          <p:nvPr/>
        </p:nvPicPr>
        <p:blipFill>
          <a:blip r:embed="rId4" cstate="print"/>
          <a:srcRect/>
          <a:stretch>
            <a:fillRect/>
          </a:stretch>
        </p:blipFill>
        <p:spPr bwMode="auto">
          <a:xfrm>
            <a:off x="152400" y="3453143"/>
            <a:ext cx="1209575" cy="172845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Review Questions</a:t>
            </a:r>
            <a:endParaRPr lang="en-US" dirty="0"/>
          </a:p>
        </p:txBody>
      </p:sp>
      <p:sp>
        <p:nvSpPr>
          <p:cNvPr id="3" name="Content Placeholder 2"/>
          <p:cNvSpPr>
            <a:spLocks noGrp="1"/>
          </p:cNvSpPr>
          <p:nvPr>
            <p:ph idx="1"/>
          </p:nvPr>
        </p:nvSpPr>
        <p:spPr>
          <a:xfrm>
            <a:off x="228600" y="1905000"/>
            <a:ext cx="8686800" cy="4953000"/>
          </a:xfrm>
        </p:spPr>
        <p:txBody>
          <a:bodyPr>
            <a:normAutofit/>
          </a:bodyPr>
          <a:lstStyle/>
          <a:p>
            <a:r>
              <a:rPr lang="en-US" dirty="0" smtClean="0"/>
              <a:t>Answer: E</a:t>
            </a:r>
          </a:p>
          <a:p>
            <a:pPr lvl="1"/>
            <a:r>
              <a:rPr lang="en-US" dirty="0" smtClean="0"/>
              <a:t>Decreased plasma albumin levels decrease the bound fraction of thiopental and result in a greater fraction of free thiopental.</a:t>
            </a:r>
          </a:p>
          <a:p>
            <a:pPr lvl="1"/>
            <a:r>
              <a:rPr lang="en-US" dirty="0" smtClean="0"/>
              <a:t>Serum gamma globulin is higher in cirrhosis, and </a:t>
            </a:r>
            <a:r>
              <a:rPr lang="en-US" dirty="0" err="1" smtClean="0"/>
              <a:t>pancuronium</a:t>
            </a:r>
            <a:r>
              <a:rPr lang="en-US" dirty="0" smtClean="0"/>
              <a:t> has a larger volume of distribution; therefore, it is less effective for a given dose.</a:t>
            </a:r>
          </a:p>
          <a:p>
            <a:pPr lvl="1"/>
            <a:r>
              <a:rPr lang="en-US" dirty="0" smtClean="0"/>
              <a:t>Patients with cirrhosis excrete sodium-poor or sodium-free urine.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52400" y="1905000"/>
            <a:ext cx="8839200" cy="4876800"/>
          </a:xfrm>
        </p:spPr>
        <p:txBody>
          <a:bodyPr>
            <a:normAutofit fontScale="62500" lnSpcReduction="20000"/>
          </a:bodyPr>
          <a:lstStyle/>
          <a:p>
            <a:r>
              <a:rPr lang="en-US" dirty="0" smtClean="0"/>
              <a:t>Special thanks to Dr. </a:t>
            </a:r>
            <a:r>
              <a:rPr lang="en-US" dirty="0" err="1" smtClean="0"/>
              <a:t>Visser</a:t>
            </a:r>
            <a:r>
              <a:rPr lang="en-US" dirty="0" smtClean="0"/>
              <a:t> for editing slides</a:t>
            </a:r>
          </a:p>
          <a:p>
            <a:r>
              <a:rPr lang="en-US" dirty="0" err="1" smtClean="0"/>
              <a:t>Busque</a:t>
            </a:r>
            <a:r>
              <a:rPr lang="en-US" dirty="0" smtClean="0"/>
              <a:t> S et al. (2009). Liver/Kidney/Pancreas Transplantation. In Jaffe RA, Samuels SI (Eds.), </a:t>
            </a:r>
            <a:r>
              <a:rPr lang="en-US" i="1" dirty="0" smtClean="0"/>
              <a:t>Anesthesiologist’s Manual of Surgical Procedures</a:t>
            </a:r>
            <a:r>
              <a:rPr lang="en-US" dirty="0" smtClean="0"/>
              <a:t> (4</a:t>
            </a:r>
            <a:r>
              <a:rPr lang="en-US" baseline="30000" dirty="0" smtClean="0"/>
              <a:t>th</a:t>
            </a:r>
            <a:r>
              <a:rPr lang="en-US" dirty="0" smtClean="0"/>
              <a:t> Ed., pp. 680-712). Philadelphia: Lippincott Williams and Wilkins.</a:t>
            </a:r>
          </a:p>
          <a:p>
            <a:r>
              <a:rPr lang="en-US" dirty="0" smtClean="0"/>
              <a:t>Connelly NR and Silverman DG. (2006.) </a:t>
            </a:r>
            <a:r>
              <a:rPr lang="en-US" i="1" dirty="0" smtClean="0"/>
              <a:t>Review of Clinical Anesthesia</a:t>
            </a:r>
            <a:r>
              <a:rPr lang="en-US" dirty="0" smtClean="0"/>
              <a:t>, 4</a:t>
            </a:r>
            <a:r>
              <a:rPr lang="en-US" baseline="30000" dirty="0" smtClean="0"/>
              <a:t>th</a:t>
            </a:r>
            <a:r>
              <a:rPr lang="en-US" dirty="0" smtClean="0"/>
              <a:t> ed. Philadelphia: Lippincott Williams &amp; Wilkins.</a:t>
            </a:r>
          </a:p>
          <a:p>
            <a:r>
              <a:rPr lang="en-US" dirty="0" smtClean="0"/>
              <a:t>Fan ST, Lo CM, and Liu CL. (2007). Major Hepatic Resection for Primary and Metastatic Tumors. In Fischer JE (Ed.), </a:t>
            </a:r>
            <a:r>
              <a:rPr lang="en-US" i="1" dirty="0" smtClean="0"/>
              <a:t>Mastery of Surgery </a:t>
            </a:r>
            <a:r>
              <a:rPr lang="en-US" dirty="0" smtClean="0"/>
              <a:t>(5</a:t>
            </a:r>
            <a:r>
              <a:rPr lang="en-US" baseline="30000" dirty="0" smtClean="0"/>
              <a:t>th</a:t>
            </a:r>
            <a:r>
              <a:rPr lang="en-US" dirty="0" smtClean="0"/>
              <a:t> Ed., pp. 1076-1091). Philadelphia: Lippincott Williams and Wilkins.</a:t>
            </a:r>
          </a:p>
          <a:p>
            <a:r>
              <a:rPr lang="en-US" dirty="0" err="1" smtClean="0"/>
              <a:t>Gozzetti</a:t>
            </a:r>
            <a:r>
              <a:rPr lang="en-US" dirty="0" smtClean="0"/>
              <a:t> G et al. Liver resection without blood transfusion. Br J </a:t>
            </a:r>
            <a:r>
              <a:rPr lang="en-US" dirty="0" err="1" smtClean="0"/>
              <a:t>Surg</a:t>
            </a:r>
            <a:r>
              <a:rPr lang="en-US" dirty="0" smtClean="0"/>
              <a:t> 1995;82,1105-1110</a:t>
            </a:r>
          </a:p>
          <a:p>
            <a:r>
              <a:rPr lang="en-US" dirty="0" err="1" smtClean="0"/>
              <a:t>Khatri</a:t>
            </a:r>
            <a:r>
              <a:rPr lang="en-US" dirty="0" smtClean="0"/>
              <a:t> VP and </a:t>
            </a:r>
            <a:r>
              <a:rPr lang="en-US" dirty="0" err="1" smtClean="0"/>
              <a:t>Asensio</a:t>
            </a:r>
            <a:r>
              <a:rPr lang="en-US" dirty="0" smtClean="0"/>
              <a:t> JA. (2002.) </a:t>
            </a:r>
            <a:r>
              <a:rPr lang="en-US" i="1" dirty="0" smtClean="0"/>
              <a:t>Operative Surgery Manual</a:t>
            </a:r>
            <a:r>
              <a:rPr lang="en-US" dirty="0" smtClean="0"/>
              <a:t>. Philadelphia: Saunders Co.</a:t>
            </a:r>
          </a:p>
          <a:p>
            <a:r>
              <a:rPr lang="en-US" dirty="0" smtClean="0"/>
              <a:t>So SKS, </a:t>
            </a:r>
            <a:r>
              <a:rPr lang="en-US" dirty="0" err="1" smtClean="0"/>
              <a:t>Oberhelman</a:t>
            </a:r>
            <a:r>
              <a:rPr lang="en-US" dirty="0" smtClean="0"/>
              <a:t> HA, and </a:t>
            </a:r>
            <a:r>
              <a:rPr lang="en-US" dirty="0" err="1" smtClean="0"/>
              <a:t>Lemmens</a:t>
            </a:r>
            <a:r>
              <a:rPr lang="en-US" dirty="0" smtClean="0"/>
              <a:t> HJM. (2009). Hepatic Surgery.  In Jaffe RA, Samuels SI (Eds.), </a:t>
            </a:r>
            <a:r>
              <a:rPr lang="en-US" i="1" dirty="0" smtClean="0"/>
              <a:t>Anesthesiologist’s Manual of Surgical Procedures</a:t>
            </a:r>
            <a:r>
              <a:rPr lang="en-US" dirty="0" smtClean="0"/>
              <a:t> (4</a:t>
            </a:r>
            <a:r>
              <a:rPr lang="en-US" baseline="30000" dirty="0" smtClean="0"/>
              <a:t>th</a:t>
            </a:r>
            <a:r>
              <a:rPr lang="en-US" dirty="0" smtClean="0"/>
              <a:t> Ed., pp. 550-567). Philadelphia: Lippincott Williams and Wilkins.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381000" y="1828800"/>
            <a:ext cx="8229600" cy="4953000"/>
          </a:xfrm>
        </p:spPr>
        <p:txBody>
          <a:bodyPr>
            <a:normAutofit fontScale="92500" lnSpcReduction="10000"/>
          </a:bodyPr>
          <a:lstStyle/>
          <a:p>
            <a:r>
              <a:rPr lang="en-US" dirty="0" smtClean="0"/>
              <a:t>Indication for resection may inform you about condition of underlying liver</a:t>
            </a:r>
          </a:p>
          <a:p>
            <a:pPr lvl="1"/>
            <a:r>
              <a:rPr lang="en-US" dirty="0" smtClean="0"/>
              <a:t>HCC almost exclusively arises in setting of cirrhosis</a:t>
            </a:r>
          </a:p>
          <a:p>
            <a:pPr lvl="1">
              <a:spcAft>
                <a:spcPts val="1200"/>
              </a:spcAft>
            </a:pPr>
            <a:r>
              <a:rPr lang="en-US" dirty="0" err="1" smtClean="0"/>
              <a:t>CholangioCa</a:t>
            </a:r>
            <a:r>
              <a:rPr lang="en-US" dirty="0" smtClean="0"/>
              <a:t> often associated with </a:t>
            </a:r>
            <a:r>
              <a:rPr lang="en-US" dirty="0" err="1" smtClean="0"/>
              <a:t>cholestasis</a:t>
            </a:r>
            <a:endParaRPr lang="en-US" dirty="0" smtClean="0"/>
          </a:p>
          <a:p>
            <a:pPr>
              <a:spcAft>
                <a:spcPts val="1200"/>
              </a:spcAft>
            </a:pPr>
            <a:r>
              <a:rPr lang="en-US" dirty="0" err="1" smtClean="0"/>
              <a:t>Resectability</a:t>
            </a:r>
            <a:endParaRPr lang="en-US" dirty="0" smtClean="0"/>
          </a:p>
          <a:p>
            <a:pPr lvl="1">
              <a:spcAft>
                <a:spcPts val="1200"/>
              </a:spcAft>
            </a:pPr>
            <a:r>
              <a:rPr lang="en-US" dirty="0" smtClean="0"/>
              <a:t>Determined by CT or MRI</a:t>
            </a:r>
          </a:p>
          <a:p>
            <a:pPr lvl="1">
              <a:spcAft>
                <a:spcPts val="1200"/>
              </a:spcAft>
            </a:pPr>
            <a:r>
              <a:rPr lang="en-US" dirty="0" smtClean="0"/>
              <a:t>Function of location, underlying parenchyma, and future remnant size </a:t>
            </a:r>
            <a:r>
              <a:rPr lang="en-US" dirty="0" smtClean="0">
                <a:sym typeface="Wingdings" pitchFamily="2" charset="2"/>
              </a:rPr>
              <a:t></a:t>
            </a:r>
            <a:r>
              <a:rPr lang="en-US" dirty="0" smtClean="0"/>
              <a:t> Will the patient have enough functional liver left to survive?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Anatomy</a:t>
            </a:r>
            <a:endParaRPr lang="en-US" dirty="0"/>
          </a:p>
        </p:txBody>
      </p:sp>
      <p:sp>
        <p:nvSpPr>
          <p:cNvPr id="3" name="Content Placeholder 2"/>
          <p:cNvSpPr>
            <a:spLocks noGrp="1"/>
          </p:cNvSpPr>
          <p:nvPr>
            <p:ph idx="1"/>
          </p:nvPr>
        </p:nvSpPr>
        <p:spPr>
          <a:xfrm>
            <a:off x="76200" y="2133600"/>
            <a:ext cx="4953000" cy="4953000"/>
          </a:xfrm>
        </p:spPr>
        <p:txBody>
          <a:bodyPr>
            <a:normAutofit fontScale="70000" lnSpcReduction="20000"/>
          </a:bodyPr>
          <a:lstStyle/>
          <a:p>
            <a:r>
              <a:rPr lang="en-US" dirty="0" smtClean="0"/>
              <a:t>Liver gets 25% of cardiac output</a:t>
            </a:r>
          </a:p>
          <a:p>
            <a:r>
              <a:rPr lang="en-US" dirty="0" smtClean="0"/>
              <a:t>Blood flow from the portal vein (75%) and hepatic artery (25%)</a:t>
            </a:r>
          </a:p>
          <a:p>
            <a:r>
              <a:rPr lang="en-US" dirty="0" smtClean="0"/>
              <a:t>Post-</a:t>
            </a:r>
            <a:r>
              <a:rPr lang="en-US" dirty="0" err="1" smtClean="0"/>
              <a:t>hepatectomy</a:t>
            </a:r>
            <a:r>
              <a:rPr lang="en-US" dirty="0" smtClean="0"/>
              <a:t> survival requires only 30% of functional liver remaining</a:t>
            </a:r>
          </a:p>
          <a:p>
            <a:r>
              <a:rPr lang="en-US" dirty="0" smtClean="0"/>
              <a:t>Liver can be divided into 4 lobes based on surface anatomy:</a:t>
            </a:r>
          </a:p>
          <a:p>
            <a:pPr lvl="1"/>
            <a:r>
              <a:rPr lang="en-US" dirty="0" smtClean="0"/>
              <a:t>Right</a:t>
            </a:r>
          </a:p>
          <a:p>
            <a:pPr lvl="1"/>
            <a:r>
              <a:rPr lang="en-US" dirty="0" smtClean="0"/>
              <a:t>Left</a:t>
            </a:r>
          </a:p>
          <a:p>
            <a:pPr lvl="1"/>
            <a:r>
              <a:rPr lang="en-US" dirty="0" smtClean="0"/>
              <a:t>Caudate</a:t>
            </a:r>
          </a:p>
          <a:p>
            <a:pPr lvl="1"/>
            <a:r>
              <a:rPr lang="en-US" dirty="0" smtClean="0"/>
              <a:t>Quadrate</a:t>
            </a:r>
          </a:p>
          <a:p>
            <a:r>
              <a:rPr lang="en-US" dirty="0" smtClean="0"/>
              <a:t>But liver resections refer to a more complicated system of classification</a:t>
            </a:r>
          </a:p>
        </p:txBody>
      </p:sp>
      <p:pic>
        <p:nvPicPr>
          <p:cNvPr id="2050" name="Picture 2" descr="DA1DB7DC4C90FF1"/>
          <p:cNvPicPr>
            <a:picLocks noChangeAspect="1" noChangeArrowheads="1"/>
          </p:cNvPicPr>
          <p:nvPr/>
        </p:nvPicPr>
        <p:blipFill>
          <a:blip r:embed="rId2" cstate="print"/>
          <a:srcRect/>
          <a:stretch>
            <a:fillRect/>
          </a:stretch>
        </p:blipFill>
        <p:spPr bwMode="auto">
          <a:xfrm>
            <a:off x="5003560" y="1981200"/>
            <a:ext cx="4140440" cy="487679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liver anatomy.jpg"/>
          <p:cNvPicPr>
            <a:picLocks noChangeAspect="1"/>
          </p:cNvPicPr>
          <p:nvPr/>
        </p:nvPicPr>
        <p:blipFill>
          <a:blip r:embed="rId2" cstate="print"/>
          <a:srcRect l="-11862" r="-11862"/>
          <a:stretch>
            <a:fillRect/>
          </a:stretch>
        </p:blipFill>
        <p:spPr bwMode="auto">
          <a:xfrm>
            <a:off x="3048000" y="2590800"/>
            <a:ext cx="6934200" cy="443216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Relevant Anatomy</a:t>
            </a:r>
            <a:endParaRPr lang="en-US" dirty="0"/>
          </a:p>
        </p:txBody>
      </p:sp>
      <p:sp>
        <p:nvSpPr>
          <p:cNvPr id="6" name="Content Placeholder 5"/>
          <p:cNvSpPr>
            <a:spLocks noGrp="1"/>
          </p:cNvSpPr>
          <p:nvPr>
            <p:ph idx="1"/>
          </p:nvPr>
        </p:nvSpPr>
        <p:spPr>
          <a:xfrm>
            <a:off x="0" y="3048000"/>
            <a:ext cx="3657600" cy="4114800"/>
          </a:xfrm>
        </p:spPr>
        <p:txBody>
          <a:bodyPr>
            <a:normAutofit/>
          </a:bodyPr>
          <a:lstStyle/>
          <a:p>
            <a:r>
              <a:rPr lang="en-US" sz="2600" dirty="0" smtClean="0"/>
              <a:t>Note the clockwise numbering</a:t>
            </a:r>
          </a:p>
          <a:p>
            <a:r>
              <a:rPr lang="en-US" sz="2600" dirty="0" smtClean="0"/>
              <a:t>No surface markers</a:t>
            </a:r>
          </a:p>
          <a:p>
            <a:r>
              <a:rPr lang="en-US" sz="2600" dirty="0" smtClean="0"/>
              <a:t>Caudate: </a:t>
            </a:r>
            <a:r>
              <a:rPr lang="en-US" sz="2600" b="1" dirty="0" smtClean="0"/>
              <a:t>1</a:t>
            </a:r>
          </a:p>
          <a:p>
            <a:r>
              <a:rPr lang="en-US" sz="2600" dirty="0" smtClean="0"/>
              <a:t>Left liver: </a:t>
            </a:r>
            <a:r>
              <a:rPr lang="en-US" sz="2600" b="1" dirty="0" smtClean="0"/>
              <a:t>2, 3, 4</a:t>
            </a:r>
            <a:endParaRPr lang="en-US" sz="2600" dirty="0" smtClean="0"/>
          </a:p>
          <a:p>
            <a:r>
              <a:rPr lang="en-US" sz="2600" dirty="0" smtClean="0"/>
              <a:t>Right liver: </a:t>
            </a:r>
            <a:r>
              <a:rPr lang="en-US" sz="2600" b="1" dirty="0" smtClean="0"/>
              <a:t>5, 6, 7, 8</a:t>
            </a:r>
          </a:p>
        </p:txBody>
      </p:sp>
      <p:sp>
        <p:nvSpPr>
          <p:cNvPr id="8" name="Content Placeholder 4"/>
          <p:cNvSpPr txBox="1">
            <a:spLocks/>
          </p:cNvSpPr>
          <p:nvPr/>
        </p:nvSpPr>
        <p:spPr>
          <a:xfrm>
            <a:off x="0" y="1676400"/>
            <a:ext cx="9144000" cy="1066800"/>
          </a:xfrm>
          <a:prstGeom prst="rect">
            <a:avLst/>
          </a:prstGeom>
        </p:spPr>
        <p:txBody>
          <a:bodyPr>
            <a:noAutofit/>
          </a:bodyPr>
          <a:lstStyle/>
          <a:p>
            <a:r>
              <a:rPr lang="en-US" sz="2800" dirty="0" smtClean="0">
                <a:latin typeface="+mn-lt"/>
              </a:rPr>
              <a:t>The </a:t>
            </a:r>
            <a:r>
              <a:rPr lang="en-US" sz="2800" dirty="0" err="1" smtClean="0">
                <a:latin typeface="+mn-lt"/>
              </a:rPr>
              <a:t>Couinaud</a:t>
            </a:r>
            <a:r>
              <a:rPr lang="en-US" sz="2800" dirty="0" smtClean="0">
                <a:latin typeface="+mn-lt"/>
              </a:rPr>
              <a:t> classification divides liver into 8 segments, each with its own vascular supply and </a:t>
            </a:r>
            <a:r>
              <a:rPr lang="en-US" sz="2800" dirty="0" err="1" smtClean="0">
                <a:latin typeface="+mn-lt"/>
              </a:rPr>
              <a:t>biliary</a:t>
            </a:r>
            <a:r>
              <a:rPr lang="en-US" sz="2800" dirty="0" smtClean="0">
                <a:latin typeface="+mn-lt"/>
              </a:rPr>
              <a:t> drainage:</a:t>
            </a:r>
          </a:p>
        </p:txBody>
      </p:sp>
      <p:cxnSp>
        <p:nvCxnSpPr>
          <p:cNvPr id="9" name="Straight Arrow Connector 8"/>
          <p:cNvCxnSpPr/>
          <p:nvPr/>
        </p:nvCxnSpPr>
        <p:spPr bwMode="auto">
          <a:xfrm flipH="1" flipV="1">
            <a:off x="8001000" y="6096000"/>
            <a:ext cx="304800" cy="228600"/>
          </a:xfrm>
          <a:prstGeom prst="straightConnector1">
            <a:avLst/>
          </a:prstGeom>
          <a:solidFill>
            <a:schemeClr val="accent1"/>
          </a:solidFill>
          <a:ln w="25400" cap="sq" cmpd="sng" algn="ctr">
            <a:solidFill>
              <a:schemeClr val="bg2"/>
            </a:solidFill>
            <a:prstDash val="solid"/>
            <a:round/>
            <a:headEnd type="none" w="sm" len="sm"/>
            <a:tailEnd type="arrow"/>
          </a:ln>
          <a:effectLst/>
        </p:spPr>
      </p:cxnSp>
      <p:sp>
        <p:nvSpPr>
          <p:cNvPr id="10" name="TextBox 9"/>
          <p:cNvSpPr txBox="1"/>
          <p:nvPr/>
        </p:nvSpPr>
        <p:spPr>
          <a:xfrm>
            <a:off x="7239000" y="6324600"/>
            <a:ext cx="1652312" cy="307777"/>
          </a:xfrm>
          <a:prstGeom prst="rect">
            <a:avLst/>
          </a:prstGeom>
          <a:noFill/>
        </p:spPr>
        <p:txBody>
          <a:bodyPr wrap="none" rtlCol="0">
            <a:spAutoFit/>
          </a:bodyPr>
          <a:lstStyle/>
          <a:p>
            <a:r>
              <a:rPr lang="en-US" sz="1400" dirty="0" err="1" smtClean="0">
                <a:solidFill>
                  <a:schemeClr val="bg2"/>
                </a:solidFill>
              </a:rPr>
              <a:t>Ligamentum</a:t>
            </a:r>
            <a:r>
              <a:rPr lang="en-US" sz="1400" dirty="0" smtClean="0">
                <a:solidFill>
                  <a:schemeClr val="bg2"/>
                </a:solidFill>
              </a:rPr>
              <a:t> </a:t>
            </a:r>
            <a:r>
              <a:rPr lang="en-US" sz="1400" dirty="0" err="1" smtClean="0">
                <a:solidFill>
                  <a:schemeClr val="bg2"/>
                </a:solidFill>
              </a:rPr>
              <a:t>Teres</a:t>
            </a:r>
            <a:endParaRPr lang="en-US" sz="1400" dirty="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ig_07-05-001.jpg"/>
          <p:cNvPicPr>
            <a:picLocks noGrp="1" noChangeAspect="1"/>
          </p:cNvPicPr>
          <p:nvPr>
            <p:ph sz="half" idx="1"/>
          </p:nvPr>
        </p:nvPicPr>
        <p:blipFill>
          <a:blip r:embed="rId2" cstate="print"/>
          <a:stretch>
            <a:fillRect/>
          </a:stretch>
        </p:blipFill>
        <p:spPr>
          <a:xfrm>
            <a:off x="5867400" y="1267265"/>
            <a:ext cx="4343400" cy="5590735"/>
          </a:xfrm>
        </p:spPr>
      </p:pic>
      <p:sp>
        <p:nvSpPr>
          <p:cNvPr id="2" name="Title 1"/>
          <p:cNvSpPr>
            <a:spLocks noGrp="1"/>
          </p:cNvSpPr>
          <p:nvPr>
            <p:ph type="title"/>
          </p:nvPr>
        </p:nvSpPr>
        <p:spPr/>
        <p:txBody>
          <a:bodyPr/>
          <a:lstStyle/>
          <a:p>
            <a:r>
              <a:rPr lang="en-US" dirty="0" smtClean="0"/>
              <a:t>Relevant Anatomy</a:t>
            </a:r>
            <a:endParaRPr lang="en-US" dirty="0"/>
          </a:p>
        </p:txBody>
      </p:sp>
      <p:sp>
        <p:nvSpPr>
          <p:cNvPr id="5" name="Content Placeholder 4"/>
          <p:cNvSpPr>
            <a:spLocks noGrp="1"/>
          </p:cNvSpPr>
          <p:nvPr>
            <p:ph sz="half" idx="2"/>
          </p:nvPr>
        </p:nvSpPr>
        <p:spPr>
          <a:xfrm>
            <a:off x="0" y="1981200"/>
            <a:ext cx="5715000" cy="4876800"/>
          </a:xfrm>
        </p:spPr>
        <p:txBody>
          <a:bodyPr>
            <a:normAutofit fontScale="92500" lnSpcReduction="20000"/>
          </a:bodyPr>
          <a:lstStyle/>
          <a:p>
            <a:r>
              <a:rPr lang="en-US" dirty="0" smtClean="0"/>
              <a:t>Major </a:t>
            </a:r>
            <a:r>
              <a:rPr lang="en-US" dirty="0" err="1" smtClean="0"/>
              <a:t>hepatectomy</a:t>
            </a:r>
            <a:r>
              <a:rPr lang="en-US" dirty="0" smtClean="0"/>
              <a:t>: resection of 3 or more segments</a:t>
            </a:r>
          </a:p>
          <a:p>
            <a:pPr lvl="1"/>
            <a:r>
              <a:rPr lang="en-US" dirty="0" smtClean="0"/>
              <a:t>Right </a:t>
            </a:r>
            <a:r>
              <a:rPr lang="en-US" dirty="0" err="1" smtClean="0"/>
              <a:t>hepatectomy</a:t>
            </a:r>
            <a:r>
              <a:rPr lang="en-US" dirty="0" smtClean="0"/>
              <a:t>: </a:t>
            </a:r>
            <a:r>
              <a:rPr lang="en-US" b="1" dirty="0" smtClean="0"/>
              <a:t>5, 6, 7, 8</a:t>
            </a:r>
          </a:p>
          <a:p>
            <a:pPr lvl="1"/>
            <a:r>
              <a:rPr lang="en-US" dirty="0" smtClean="0"/>
              <a:t>Right </a:t>
            </a:r>
            <a:r>
              <a:rPr lang="en-US" dirty="0" err="1" smtClean="0"/>
              <a:t>lobectomy</a:t>
            </a:r>
            <a:r>
              <a:rPr lang="en-US" dirty="0" smtClean="0"/>
              <a:t> or </a:t>
            </a:r>
            <a:r>
              <a:rPr lang="en-US" dirty="0" err="1" smtClean="0"/>
              <a:t>trisegmentectomy</a:t>
            </a:r>
            <a:r>
              <a:rPr lang="en-US" dirty="0" smtClean="0"/>
              <a:t>: </a:t>
            </a:r>
            <a:r>
              <a:rPr lang="en-US" b="1" dirty="0" smtClean="0"/>
              <a:t>4, 5, 6, 7, 8</a:t>
            </a:r>
            <a:endParaRPr lang="en-US" dirty="0" smtClean="0"/>
          </a:p>
          <a:p>
            <a:pPr lvl="1"/>
            <a:r>
              <a:rPr lang="en-US" dirty="0" smtClean="0"/>
              <a:t>Left </a:t>
            </a:r>
            <a:r>
              <a:rPr lang="en-US" dirty="0" err="1" smtClean="0"/>
              <a:t>lobectomy</a:t>
            </a:r>
            <a:r>
              <a:rPr lang="en-US" dirty="0" smtClean="0"/>
              <a:t>: </a:t>
            </a:r>
            <a:r>
              <a:rPr lang="en-US" b="1" dirty="0" smtClean="0"/>
              <a:t>2, 3, 4</a:t>
            </a:r>
          </a:p>
          <a:p>
            <a:pPr lvl="1"/>
            <a:r>
              <a:rPr lang="en-US" dirty="0" smtClean="0"/>
              <a:t>Left </a:t>
            </a:r>
            <a:r>
              <a:rPr lang="en-US" dirty="0" err="1" smtClean="0"/>
              <a:t>trisegmentectomy</a:t>
            </a:r>
            <a:r>
              <a:rPr lang="en-US" dirty="0" smtClean="0"/>
              <a:t>: </a:t>
            </a:r>
            <a:r>
              <a:rPr lang="en-US" b="1" dirty="0" smtClean="0"/>
              <a:t>2, 3, 4, 5, 8</a:t>
            </a:r>
          </a:p>
          <a:p>
            <a:r>
              <a:rPr lang="en-US" dirty="0" smtClean="0"/>
              <a:t>Non-anatomic resection (wedge resection or </a:t>
            </a:r>
            <a:r>
              <a:rPr lang="en-US" dirty="0" err="1" smtClean="0"/>
              <a:t>segmentectomy</a:t>
            </a:r>
            <a:r>
              <a:rPr lang="en-US" dirty="0" smtClean="0"/>
              <a:t>) possible for small tumors</a:t>
            </a:r>
          </a:p>
          <a:p>
            <a:r>
              <a:rPr lang="en-US" dirty="0" smtClean="0"/>
              <a:t>Segment 1 has its own (variable) blood supply and can be </a:t>
            </a:r>
            <a:r>
              <a:rPr lang="en-US" dirty="0" err="1" smtClean="0"/>
              <a:t>resected</a:t>
            </a:r>
            <a:r>
              <a:rPr lang="en-US" dirty="0" smtClean="0"/>
              <a:t> with any other lobes/segments</a:t>
            </a:r>
          </a:p>
        </p:txBody>
      </p:sp>
      <p:sp>
        <p:nvSpPr>
          <p:cNvPr id="8" name="TextBox 7"/>
          <p:cNvSpPr txBox="1"/>
          <p:nvPr/>
        </p:nvSpPr>
        <p:spPr>
          <a:xfrm>
            <a:off x="6096000" y="4085272"/>
            <a:ext cx="3352800" cy="1477328"/>
          </a:xfrm>
          <a:prstGeom prst="rect">
            <a:avLst/>
          </a:prstGeom>
          <a:noFill/>
        </p:spPr>
        <p:txBody>
          <a:bodyPr wrap="square" rtlCol="0">
            <a:spAutoFit/>
          </a:bodyPr>
          <a:lstStyle/>
          <a:p>
            <a:pPr marL="342900" indent="-342900">
              <a:buAutoNum type="arabicPlain" startAt="7"/>
            </a:pPr>
            <a:r>
              <a:rPr lang="en-US" dirty="0" smtClean="0"/>
              <a:t>8                      2</a:t>
            </a:r>
          </a:p>
          <a:p>
            <a:pPr marL="342900" indent="-342900"/>
            <a:endParaRPr lang="en-US" dirty="0" smtClean="0"/>
          </a:p>
          <a:p>
            <a:pPr marL="342900" indent="-342900"/>
            <a:r>
              <a:rPr lang="en-US" dirty="0" smtClean="0"/>
              <a:t>               4            3</a:t>
            </a:r>
          </a:p>
          <a:p>
            <a:pPr marL="342900" indent="-342900"/>
            <a:endParaRPr lang="en-US" dirty="0" smtClean="0"/>
          </a:p>
          <a:p>
            <a:pPr marL="342900" indent="-342900"/>
            <a:r>
              <a:rPr lang="en-US" dirty="0" smtClean="0"/>
              <a:t>6    5</a:t>
            </a:r>
          </a:p>
        </p:txBody>
      </p:sp>
      <p:sp>
        <p:nvSpPr>
          <p:cNvPr id="9" name="Rectangle 8"/>
          <p:cNvSpPr/>
          <p:nvPr/>
        </p:nvSpPr>
        <p:spPr bwMode="auto">
          <a:xfrm>
            <a:off x="5867400" y="1600200"/>
            <a:ext cx="2895600" cy="381000"/>
          </a:xfrm>
          <a:prstGeom prst="rect">
            <a:avLst/>
          </a:prstGeom>
          <a:solidFill>
            <a:schemeClr val="bg1"/>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6019800" y="2743200"/>
            <a:ext cx="762000" cy="457200"/>
          </a:xfrm>
          <a:prstGeom prst="rect">
            <a:avLst/>
          </a:prstGeom>
          <a:solidFill>
            <a:schemeClr val="bg1"/>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5834448" y="1551801"/>
            <a:ext cx="1404552" cy="276999"/>
          </a:xfrm>
          <a:prstGeom prst="rect">
            <a:avLst/>
          </a:prstGeom>
          <a:noFill/>
        </p:spPr>
        <p:txBody>
          <a:bodyPr wrap="none" rtlCol="0">
            <a:spAutoFit/>
          </a:bodyPr>
          <a:lstStyle/>
          <a:p>
            <a:r>
              <a:rPr lang="en-US" sz="1200" dirty="0" smtClean="0">
                <a:solidFill>
                  <a:schemeClr val="bg2"/>
                </a:solidFill>
              </a:rPr>
              <a:t>or right </a:t>
            </a:r>
            <a:r>
              <a:rPr lang="en-US" sz="1200" dirty="0" err="1" smtClean="0">
                <a:solidFill>
                  <a:schemeClr val="bg2"/>
                </a:solidFill>
              </a:rPr>
              <a:t>lobectomy</a:t>
            </a:r>
            <a:endParaRPr lang="en-US" sz="1200" dirty="0">
              <a:solidFill>
                <a:schemeClr val="bg2"/>
              </a:solidFill>
            </a:endParaRPr>
          </a:p>
        </p:txBody>
      </p:sp>
      <p:sp>
        <p:nvSpPr>
          <p:cNvPr id="13" name="TextBox 12"/>
          <p:cNvSpPr txBox="1"/>
          <p:nvPr/>
        </p:nvSpPr>
        <p:spPr>
          <a:xfrm>
            <a:off x="5867400" y="2819400"/>
            <a:ext cx="1063112" cy="461665"/>
          </a:xfrm>
          <a:prstGeom prst="rect">
            <a:avLst/>
          </a:prstGeom>
          <a:noFill/>
        </p:spPr>
        <p:txBody>
          <a:bodyPr wrap="none" rtlCol="0">
            <a:spAutoFit/>
          </a:bodyPr>
          <a:lstStyle/>
          <a:p>
            <a:r>
              <a:rPr lang="en-US" sz="1200" dirty="0" smtClean="0">
                <a:solidFill>
                  <a:schemeClr val="bg2"/>
                </a:solidFill>
              </a:rPr>
              <a:t>Right</a:t>
            </a:r>
          </a:p>
          <a:p>
            <a:r>
              <a:rPr lang="en-US" sz="1200" dirty="0" err="1" smtClean="0">
                <a:solidFill>
                  <a:schemeClr val="bg2"/>
                </a:solidFill>
              </a:rPr>
              <a:t>hepatectomy</a:t>
            </a:r>
            <a:endParaRPr lang="en-US" sz="1200" dirty="0">
              <a:solidFill>
                <a:schemeClr val="bg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Preoperative Considerations</a:t>
            </a:r>
            <a:endParaRPr lang="en-US" dirty="0"/>
          </a:p>
        </p:txBody>
      </p:sp>
      <p:sp>
        <p:nvSpPr>
          <p:cNvPr id="3" name="Content Placeholder 2"/>
          <p:cNvSpPr>
            <a:spLocks noGrp="1"/>
          </p:cNvSpPr>
          <p:nvPr>
            <p:ph idx="1"/>
          </p:nvPr>
        </p:nvSpPr>
        <p:spPr>
          <a:xfrm>
            <a:off x="152400" y="1905000"/>
            <a:ext cx="7086600" cy="4953000"/>
          </a:xfrm>
        </p:spPr>
        <p:txBody>
          <a:bodyPr>
            <a:normAutofit fontScale="92500" lnSpcReduction="20000"/>
          </a:bodyPr>
          <a:lstStyle/>
          <a:p>
            <a:r>
              <a:rPr lang="en-US" dirty="0" smtClean="0"/>
              <a:t>Liver function</a:t>
            </a:r>
          </a:p>
          <a:p>
            <a:pPr lvl="1"/>
            <a:r>
              <a:rPr lang="en-US" dirty="0" smtClean="0"/>
              <a:t>Synthetic </a:t>
            </a:r>
            <a:r>
              <a:rPr lang="en-US" dirty="0" err="1" smtClean="0"/>
              <a:t>funtion</a:t>
            </a:r>
            <a:r>
              <a:rPr lang="en-US" dirty="0" smtClean="0"/>
              <a:t> (</a:t>
            </a:r>
            <a:r>
              <a:rPr lang="en-US" dirty="0" err="1" smtClean="0"/>
              <a:t>Tbili</a:t>
            </a:r>
            <a:r>
              <a:rPr lang="en-US" dirty="0" smtClean="0"/>
              <a:t>, albumin, </a:t>
            </a:r>
            <a:r>
              <a:rPr lang="en-US" dirty="0" err="1" smtClean="0"/>
              <a:t>coags</a:t>
            </a:r>
            <a:r>
              <a:rPr lang="en-US" dirty="0" smtClean="0"/>
              <a:t>)</a:t>
            </a:r>
          </a:p>
          <a:p>
            <a:pPr lvl="1"/>
            <a:r>
              <a:rPr lang="en-US" dirty="0" err="1" smtClean="0"/>
              <a:t>Transaminases</a:t>
            </a:r>
            <a:endParaRPr lang="en-US" dirty="0" smtClean="0"/>
          </a:p>
          <a:p>
            <a:pPr lvl="2"/>
            <a:r>
              <a:rPr lang="en-US" dirty="0" smtClean="0"/>
              <a:t>If elevated in setting of viral hepatitis, may be marker of poorer regeneration post-</a:t>
            </a:r>
            <a:r>
              <a:rPr lang="en-US" dirty="0" err="1" smtClean="0"/>
              <a:t>hepatectomy</a:t>
            </a:r>
            <a:endParaRPr lang="en-US" dirty="0" smtClean="0"/>
          </a:p>
          <a:p>
            <a:r>
              <a:rPr lang="en-US" dirty="0" smtClean="0"/>
              <a:t>Correction of </a:t>
            </a:r>
            <a:r>
              <a:rPr lang="en-US" dirty="0" err="1" smtClean="0"/>
              <a:t>coagulopathy</a:t>
            </a:r>
            <a:endParaRPr lang="en-US" dirty="0" smtClean="0"/>
          </a:p>
          <a:p>
            <a:pPr lvl="1"/>
            <a:r>
              <a:rPr lang="en-US" dirty="0" smtClean="0"/>
              <a:t>Vitamin K and/or FFP infrequently required for elective resections</a:t>
            </a:r>
          </a:p>
          <a:p>
            <a:r>
              <a:rPr lang="en-US" dirty="0" smtClean="0"/>
              <a:t>Tumor markers: AFP (HCC), CA-19-9 (</a:t>
            </a:r>
            <a:r>
              <a:rPr lang="en-US" dirty="0" err="1" smtClean="0"/>
              <a:t>cholangio</a:t>
            </a:r>
            <a:r>
              <a:rPr lang="en-US" dirty="0" smtClean="0"/>
              <a:t>) and CEA (colon CA)</a:t>
            </a:r>
          </a:p>
          <a:p>
            <a:r>
              <a:rPr lang="en-US" dirty="0" smtClean="0"/>
              <a:t>Assessment for </a:t>
            </a:r>
            <a:r>
              <a:rPr lang="en-US" dirty="0" err="1" smtClean="0"/>
              <a:t>resectability</a:t>
            </a:r>
            <a:r>
              <a:rPr lang="en-US" dirty="0" smtClean="0"/>
              <a:t> and metastasis (CT/MRI)</a:t>
            </a:r>
            <a:endParaRPr lang="en-US" dirty="0"/>
          </a:p>
        </p:txBody>
      </p:sp>
      <p:pic>
        <p:nvPicPr>
          <p:cNvPr id="4099" name="Picture 3" descr="C:\Users\Jen\AppData\Local\Microsoft\Windows\Temporary Internet Files\Content.IE5\BHCT7VMS\MP900408974[1].jpg"/>
          <p:cNvPicPr>
            <a:picLocks noChangeAspect="1" noChangeArrowheads="1"/>
          </p:cNvPicPr>
          <p:nvPr/>
        </p:nvPicPr>
        <p:blipFill>
          <a:blip r:embed="rId2" cstate="print"/>
          <a:srcRect/>
          <a:stretch>
            <a:fillRect/>
          </a:stretch>
        </p:blipFill>
        <p:spPr bwMode="auto">
          <a:xfrm>
            <a:off x="7010400" y="3733800"/>
            <a:ext cx="1905000" cy="285610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Incision</a:t>
            </a:r>
            <a:endParaRPr lang="en-US" dirty="0"/>
          </a:p>
        </p:txBody>
      </p:sp>
      <p:pic>
        <p:nvPicPr>
          <p:cNvPr id="1026" name="Picture 2" descr="DA1DB7DC4C95FF5[1]"/>
          <p:cNvPicPr>
            <a:picLocks noGrp="1" noChangeAspect="1" noChangeArrowheads="1"/>
          </p:cNvPicPr>
          <p:nvPr>
            <p:ph idx="1"/>
          </p:nvPr>
        </p:nvPicPr>
        <p:blipFill>
          <a:blip r:embed="rId2" cstate="print"/>
          <a:srcRect/>
          <a:stretch>
            <a:fillRect/>
          </a:stretch>
        </p:blipFill>
        <p:spPr bwMode="auto">
          <a:xfrm>
            <a:off x="1447800" y="1600200"/>
            <a:ext cx="6324600" cy="4356672"/>
          </a:xfrm>
          <a:prstGeom prst="rect">
            <a:avLst/>
          </a:prstGeom>
          <a:noFill/>
          <a:ln w="9525">
            <a:noFill/>
            <a:miter lim="800000"/>
            <a:headEnd/>
            <a:tailEnd/>
          </a:ln>
        </p:spPr>
      </p:pic>
      <p:sp>
        <p:nvSpPr>
          <p:cNvPr id="5" name="TextBox 4"/>
          <p:cNvSpPr txBox="1"/>
          <p:nvPr/>
        </p:nvSpPr>
        <p:spPr>
          <a:xfrm>
            <a:off x="152400" y="5934670"/>
            <a:ext cx="8991600" cy="923330"/>
          </a:xfrm>
          <a:prstGeom prst="rect">
            <a:avLst/>
          </a:prstGeom>
          <a:noFill/>
        </p:spPr>
        <p:txBody>
          <a:bodyPr wrap="square" rtlCol="0">
            <a:spAutoFit/>
          </a:bodyPr>
          <a:lstStyle/>
          <a:p>
            <a:r>
              <a:rPr lang="en-US" dirty="0" smtClean="0"/>
              <a:t>A: Bilateral </a:t>
            </a:r>
            <a:r>
              <a:rPr lang="en-US" dirty="0" err="1" smtClean="0"/>
              <a:t>subcostal</a:t>
            </a:r>
            <a:r>
              <a:rPr lang="en-US" dirty="0" smtClean="0"/>
              <a:t> incision, which may include excision of the </a:t>
            </a:r>
            <a:r>
              <a:rPr lang="en-US" dirty="0" err="1" smtClean="0"/>
              <a:t>xiphoid</a:t>
            </a:r>
            <a:r>
              <a:rPr lang="en-US" dirty="0" smtClean="0"/>
              <a:t>.  B: J-shaped incision along 8</a:t>
            </a:r>
            <a:r>
              <a:rPr lang="en-US" baseline="30000" dirty="0" smtClean="0"/>
              <a:t>th</a:t>
            </a:r>
            <a:r>
              <a:rPr lang="en-US" dirty="0" smtClean="0"/>
              <a:t>, 9</a:t>
            </a:r>
            <a:r>
              <a:rPr lang="en-US" baseline="30000" dirty="0" smtClean="0"/>
              <a:t>th</a:t>
            </a:r>
            <a:r>
              <a:rPr lang="en-US" dirty="0" smtClean="0"/>
              <a:t>, or 10</a:t>
            </a:r>
            <a:r>
              <a:rPr lang="en-US" baseline="30000" dirty="0" smtClean="0"/>
              <a:t>th</a:t>
            </a:r>
            <a:r>
              <a:rPr lang="en-US" dirty="0" smtClean="0"/>
              <a:t> </a:t>
            </a:r>
            <a:r>
              <a:rPr lang="en-US" dirty="0" err="1" smtClean="0"/>
              <a:t>intercostal</a:t>
            </a:r>
            <a:r>
              <a:rPr lang="en-US" dirty="0" smtClean="0"/>
              <a:t> space facilitates exposure of segment VII/VIII or tumor involving right diaphragm, and may be extended to the left or lower abdomen.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6" descr="C:\Users\Jen\AppData\Local\Microsoft\Windows\Temporary Internet Files\Content.IE5\BHCT7VMS\MC900290641[1].wmf"/>
          <p:cNvPicPr>
            <a:picLocks noChangeAspect="1" noChangeArrowheads="1"/>
          </p:cNvPicPr>
          <p:nvPr/>
        </p:nvPicPr>
        <p:blipFill>
          <a:blip r:embed="rId2" cstate="print"/>
          <a:srcRect/>
          <a:stretch>
            <a:fillRect/>
          </a:stretch>
        </p:blipFill>
        <p:spPr bwMode="auto">
          <a:xfrm>
            <a:off x="6827822" y="4268709"/>
            <a:ext cx="2316178" cy="2589291"/>
          </a:xfrm>
          <a:prstGeom prst="rect">
            <a:avLst/>
          </a:prstGeom>
          <a:noFill/>
        </p:spPr>
      </p:pic>
      <p:sp>
        <p:nvSpPr>
          <p:cNvPr id="2" name="Title 1"/>
          <p:cNvSpPr>
            <a:spLocks noGrp="1"/>
          </p:cNvSpPr>
          <p:nvPr>
            <p:ph type="title"/>
          </p:nvPr>
        </p:nvSpPr>
        <p:spPr/>
        <p:txBody>
          <a:bodyPr/>
          <a:lstStyle/>
          <a:p>
            <a:r>
              <a:rPr lang="en-US" dirty="0" smtClean="0"/>
              <a:t>Anesthetic Considerations</a:t>
            </a:r>
            <a:endParaRPr lang="en-US" dirty="0"/>
          </a:p>
        </p:txBody>
      </p:sp>
      <p:sp>
        <p:nvSpPr>
          <p:cNvPr id="3" name="Content Placeholder 2"/>
          <p:cNvSpPr>
            <a:spLocks noGrp="1"/>
          </p:cNvSpPr>
          <p:nvPr>
            <p:ph idx="1"/>
          </p:nvPr>
        </p:nvSpPr>
        <p:spPr>
          <a:xfrm>
            <a:off x="76200" y="1828800"/>
            <a:ext cx="7543800" cy="5029200"/>
          </a:xfrm>
        </p:spPr>
        <p:txBody>
          <a:bodyPr>
            <a:normAutofit fontScale="77500" lnSpcReduction="20000"/>
          </a:bodyPr>
          <a:lstStyle/>
          <a:p>
            <a:r>
              <a:rPr lang="en-US" dirty="0" smtClean="0"/>
              <a:t>Consider epidural for post-op pain control</a:t>
            </a:r>
          </a:p>
          <a:p>
            <a:pPr lvl="1"/>
            <a:r>
              <a:rPr lang="en-US" dirty="0" smtClean="0"/>
              <a:t>Check </a:t>
            </a:r>
            <a:r>
              <a:rPr lang="en-US" dirty="0" err="1" smtClean="0"/>
              <a:t>coags</a:t>
            </a:r>
            <a:r>
              <a:rPr lang="en-US" dirty="0" smtClean="0"/>
              <a:t>/platelets and discuss w/ surgeon first</a:t>
            </a:r>
          </a:p>
          <a:p>
            <a:pPr lvl="1"/>
            <a:r>
              <a:rPr lang="en-US" dirty="0" smtClean="0"/>
              <a:t>Post-op </a:t>
            </a:r>
            <a:r>
              <a:rPr lang="en-US" dirty="0" err="1" smtClean="0"/>
              <a:t>coagulopathy</a:t>
            </a:r>
            <a:r>
              <a:rPr lang="en-US" dirty="0" smtClean="0"/>
              <a:t> related to extent of resection</a:t>
            </a:r>
          </a:p>
          <a:p>
            <a:r>
              <a:rPr lang="en-US" dirty="0" err="1" smtClean="0"/>
              <a:t>Endotracheal</a:t>
            </a:r>
            <a:r>
              <a:rPr lang="en-US" dirty="0" smtClean="0"/>
              <a:t> intubation</a:t>
            </a:r>
          </a:p>
          <a:p>
            <a:pPr lvl="1"/>
            <a:r>
              <a:rPr lang="en-US" dirty="0" smtClean="0"/>
              <a:t>Use </a:t>
            </a:r>
            <a:r>
              <a:rPr lang="en-US" dirty="0" err="1" smtClean="0"/>
              <a:t>cisatracurium</a:t>
            </a:r>
            <a:r>
              <a:rPr lang="en-US" dirty="0" smtClean="0"/>
              <a:t> in </a:t>
            </a:r>
            <a:r>
              <a:rPr lang="en-US" dirty="0" err="1" smtClean="0"/>
              <a:t>cirrhotics</a:t>
            </a:r>
            <a:endParaRPr lang="en-US" dirty="0" smtClean="0"/>
          </a:p>
          <a:p>
            <a:r>
              <a:rPr lang="en-US" dirty="0" smtClean="0"/>
              <a:t>Carefully titrate </a:t>
            </a:r>
            <a:r>
              <a:rPr lang="en-US" dirty="0" err="1" smtClean="0"/>
              <a:t>hepatically</a:t>
            </a:r>
            <a:r>
              <a:rPr lang="en-US" dirty="0" smtClean="0"/>
              <a:t> cleared drugs to effect</a:t>
            </a:r>
          </a:p>
          <a:p>
            <a:r>
              <a:rPr lang="en-US" dirty="0" smtClean="0"/>
              <a:t>Positioning is usually supine with arms tucked, so place lines early and make sure they run</a:t>
            </a:r>
          </a:p>
          <a:p>
            <a:r>
              <a:rPr lang="en-US" dirty="0" smtClean="0"/>
              <a:t>Anticipate hemodynamic changes</a:t>
            </a:r>
          </a:p>
          <a:p>
            <a:pPr lvl="1"/>
            <a:r>
              <a:rPr lang="en-US" dirty="0" err="1" smtClean="0"/>
              <a:t>Cirrhotics</a:t>
            </a:r>
            <a:r>
              <a:rPr lang="en-US" dirty="0" smtClean="0"/>
              <a:t> often have low SVR with compensatory increase in CO at baseline</a:t>
            </a:r>
          </a:p>
          <a:p>
            <a:pPr lvl="1"/>
            <a:r>
              <a:rPr lang="en-US" dirty="0" smtClean="0"/>
              <a:t>Have </a:t>
            </a:r>
            <a:r>
              <a:rPr lang="en-US" dirty="0" err="1" smtClean="0"/>
              <a:t>vasoactive</a:t>
            </a:r>
            <a:r>
              <a:rPr lang="en-US" dirty="0" smtClean="0"/>
              <a:t> meds ready</a:t>
            </a:r>
          </a:p>
          <a:p>
            <a:r>
              <a:rPr lang="en-US" dirty="0" smtClean="0"/>
              <a:t>Maintain </a:t>
            </a:r>
            <a:r>
              <a:rPr lang="en-US" dirty="0" err="1" smtClean="0"/>
              <a:t>normothermia</a:t>
            </a:r>
            <a:endParaRPr lang="en-US" dirty="0" smtClean="0"/>
          </a:p>
          <a:p>
            <a:pPr lvl="1"/>
            <a:r>
              <a:rPr lang="en-US" dirty="0" smtClean="0"/>
              <a:t>Hypothermia can worsen </a:t>
            </a:r>
            <a:r>
              <a:rPr lang="en-US" dirty="0" err="1" smtClean="0"/>
              <a:t>coagulopathy</a:t>
            </a:r>
            <a:endParaRPr lang="en-US" dirty="0" smtClean="0"/>
          </a:p>
        </p:txBody>
      </p:sp>
    </p:spTree>
  </p:cSld>
  <p:clrMapOvr>
    <a:masterClrMapping/>
  </p:clrMapOvr>
</p:sld>
</file>

<file path=ppt/theme/theme1.xml><?xml version="1.0" encoding="utf-8"?>
<a:theme xmlns:a="http://schemas.openxmlformats.org/drawingml/2006/main" name="Medical design template(2)">
  <a:themeElements>
    <a:clrScheme name="">
      <a:dk1>
        <a:srgbClr val="003366"/>
      </a:dk1>
      <a:lt1>
        <a:srgbClr val="FFFFFF"/>
      </a:lt1>
      <a:dk2>
        <a:srgbClr val="FFFFFF"/>
      </a:dk2>
      <a:lt2>
        <a:srgbClr val="000000"/>
      </a:lt2>
      <a:accent1>
        <a:srgbClr val="8EB3C8"/>
      </a:accent1>
      <a:accent2>
        <a:srgbClr val="6F97B3"/>
      </a:accent2>
      <a:accent3>
        <a:srgbClr val="FFFFFF"/>
      </a:accent3>
      <a:accent4>
        <a:srgbClr val="002A56"/>
      </a:accent4>
      <a:accent5>
        <a:srgbClr val="C6D6E0"/>
      </a:accent5>
      <a:accent6>
        <a:srgbClr val="6488A2"/>
      </a:accent6>
      <a:hlink>
        <a:srgbClr val="556575"/>
      </a:hlink>
      <a:folHlink>
        <a:srgbClr val="3D556F"/>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Medical design template(2)</Template>
  <TotalTime>2159</TotalTime>
  <Words>1589</Words>
  <Application>Microsoft Office PowerPoint</Application>
  <PresentationFormat>On-screen Show (4:3)</PresentationFormat>
  <Paragraphs>177</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Medical design template(2)</vt:lpstr>
      <vt:lpstr>Liver Resection</vt:lpstr>
      <vt:lpstr>Background</vt:lpstr>
      <vt:lpstr>Background</vt:lpstr>
      <vt:lpstr>Relevant Anatomy</vt:lpstr>
      <vt:lpstr>Relevant Anatomy</vt:lpstr>
      <vt:lpstr>Relevant Anatomy</vt:lpstr>
      <vt:lpstr>Preoperative Considerations</vt:lpstr>
      <vt:lpstr>Incision</vt:lpstr>
      <vt:lpstr>Anesthetic Considerations</vt:lpstr>
      <vt:lpstr>More on Epidurals</vt:lpstr>
      <vt:lpstr>Fluid and Blood Management</vt:lpstr>
      <vt:lpstr>Low CVP Anesthesia</vt:lpstr>
      <vt:lpstr>Complications</vt:lpstr>
      <vt:lpstr>Special Considerations</vt:lpstr>
      <vt:lpstr>Board Review Questions</vt:lpstr>
      <vt:lpstr>Board Review Questions</vt:lpstr>
      <vt:lpstr>Board Review Questions</vt:lpstr>
      <vt:lpstr>Board Review Questions</vt:lpstr>
      <vt:lpstr>Board Review Questions</vt:lpstr>
      <vt:lpstr>Board Review Questions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Ka-Wah Tung</dc:creator>
  <cp:lastModifiedBy>Jennifer R. Basarab-Tung</cp:lastModifiedBy>
  <cp:revision>374</cp:revision>
  <dcterms:created xsi:type="dcterms:W3CDTF">2009-11-12T12:32:38Z</dcterms:created>
  <dcterms:modified xsi:type="dcterms:W3CDTF">2012-12-28T03:18:39Z</dcterms:modified>
</cp:coreProperties>
</file>