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7" r:id="rId10"/>
    <p:sldId id="263" r:id="rId11"/>
    <p:sldId id="264" r:id="rId12"/>
    <p:sldId id="268" r:id="rId13"/>
    <p:sldId id="269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C8F783-6ED3-4168-A48A-B90F538D535A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7166C-7A8F-462D-A3F4-9322E0BCC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Cholecystectomy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Abdominal Surgery Curriculum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caring for a 26-year old female patient scheduled for a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. She reports a history of severe PONV. You are considering using </a:t>
            </a:r>
            <a:r>
              <a:rPr lang="en-US" dirty="0" err="1" smtClean="0"/>
              <a:t>aprepitant</a:t>
            </a:r>
            <a:r>
              <a:rPr lang="en-US" dirty="0" smtClean="0"/>
              <a:t> (Emend) as treatment. Which statement about </a:t>
            </a:r>
            <a:r>
              <a:rPr lang="en-US" dirty="0" err="1" smtClean="0"/>
              <a:t>aprepitant</a:t>
            </a:r>
            <a:r>
              <a:rPr lang="en-US" dirty="0" smtClean="0"/>
              <a:t> is MOST likely true?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It should be administered as close to the end of surgery as possible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Once administered, the patient can no longer receive </a:t>
            </a:r>
            <a:r>
              <a:rPr lang="en-US" dirty="0" err="1" smtClean="0"/>
              <a:t>ondansteron</a:t>
            </a:r>
            <a:endParaRPr lang="en-US" dirty="0" smtClean="0"/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It is thought to work by blocking the action substance P in the CNS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It is administered via the IV route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review 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6372036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from ACE program. Issue 7A.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It blocks the action of substance P via binding to the NK1 receptor</a:t>
            </a:r>
          </a:p>
          <a:p>
            <a:endParaRPr lang="en-US" dirty="0" smtClean="0"/>
          </a:p>
          <a:p>
            <a:r>
              <a:rPr lang="en-US" dirty="0" smtClean="0"/>
              <a:t>Dose of </a:t>
            </a:r>
            <a:r>
              <a:rPr lang="en-US" dirty="0" err="1" smtClean="0"/>
              <a:t>aprepitant</a:t>
            </a:r>
            <a:r>
              <a:rPr lang="en-US" dirty="0" smtClean="0"/>
              <a:t> 40mg PO should be given 1-3 hours prior to surgery</a:t>
            </a:r>
          </a:p>
          <a:p>
            <a:endParaRPr lang="en-US" dirty="0" smtClean="0"/>
          </a:p>
          <a:p>
            <a:r>
              <a:rPr lang="en-US" dirty="0" smtClean="0"/>
              <a:t>Completely inhibits PONV in 64% of patients (</a:t>
            </a:r>
            <a:r>
              <a:rPr lang="en-US" dirty="0" err="1" smtClean="0"/>
              <a:t>Gan</a:t>
            </a:r>
            <a:r>
              <a:rPr lang="en-US" dirty="0" smtClean="0"/>
              <a:t> TJ et al. A&amp;A. 2007.)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otherwise healthy 28 </a:t>
            </a:r>
            <a:r>
              <a:rPr lang="en-US" dirty="0" err="1" smtClean="0"/>
              <a:t>yo</a:t>
            </a:r>
            <a:r>
              <a:rPr lang="en-US" dirty="0" smtClean="0"/>
              <a:t> female is schedules to undergo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. A rapid sequence induction is performed but a copious quantity of </a:t>
            </a:r>
            <a:r>
              <a:rPr lang="en-US" dirty="0" err="1" smtClean="0"/>
              <a:t>nonoparticulate</a:t>
            </a:r>
            <a:r>
              <a:rPr lang="en-US" dirty="0" smtClean="0"/>
              <a:t> gastric contents is noted in the posterior pharynx on DL. Which of the following is MOST likely recommended in the management of this patient following tracheal intubation?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Tracheal suctioning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Steroid administration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Antibiotics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US" dirty="0" smtClean="0"/>
              <a:t>Bronchial </a:t>
            </a:r>
            <a:r>
              <a:rPr lang="en-US" dirty="0" err="1" smtClean="0"/>
              <a:t>lavage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review 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6372036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from ACE program. Issue 7B.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A. Tracheal suctioning</a:t>
            </a:r>
          </a:p>
          <a:p>
            <a:r>
              <a:rPr lang="en-US" dirty="0" smtClean="0"/>
              <a:t>If regurgitation of gastric contents is recognized on DL, recommended immediate treatment includes placing the patient in a head-down position and suctioning the </a:t>
            </a:r>
            <a:r>
              <a:rPr lang="en-US" dirty="0" err="1" smtClean="0"/>
              <a:t>oropharynx</a:t>
            </a:r>
            <a:r>
              <a:rPr lang="en-US" dirty="0" smtClean="0"/>
              <a:t> prior to intubation.</a:t>
            </a:r>
          </a:p>
          <a:p>
            <a:r>
              <a:rPr lang="en-US" dirty="0" smtClean="0"/>
              <a:t>Once the trachea is </a:t>
            </a:r>
            <a:r>
              <a:rPr lang="en-US" dirty="0" err="1" smtClean="0"/>
              <a:t>intubated</a:t>
            </a:r>
            <a:r>
              <a:rPr lang="en-US" dirty="0" smtClean="0"/>
              <a:t> most authors recommend tracheal suctioning, without </a:t>
            </a:r>
            <a:r>
              <a:rPr lang="en-US" dirty="0" err="1" smtClean="0"/>
              <a:t>lavage</a:t>
            </a:r>
            <a:r>
              <a:rPr lang="en-US" dirty="0" smtClean="0"/>
              <a:t>, to remove any residual fluid.</a:t>
            </a:r>
          </a:p>
          <a:p>
            <a:r>
              <a:rPr lang="en-US" dirty="0" err="1" smtClean="0"/>
              <a:t>Gatric</a:t>
            </a:r>
            <a:r>
              <a:rPr lang="en-US" dirty="0" smtClean="0"/>
              <a:t> contents are generally sterile. There is no indication for steroids or antibiotics.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7200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Curet</a:t>
            </a:r>
            <a:r>
              <a:rPr lang="en-US" dirty="0" smtClean="0"/>
              <a:t> MJ et al. (2009).  Laparoscopic General Surgery.  In Jaffe RA, Samuels SI (Eds.), </a:t>
            </a:r>
            <a:r>
              <a:rPr lang="en-US" i="1" dirty="0" smtClean="0"/>
              <a:t>Anesthesiologist’s Manual of Surgical Procedures</a:t>
            </a:r>
            <a:r>
              <a:rPr lang="en-US" dirty="0" smtClean="0"/>
              <a:t> (4</a:t>
            </a:r>
            <a:r>
              <a:rPr lang="en-US" baseline="30000" dirty="0" smtClean="0"/>
              <a:t>th</a:t>
            </a:r>
            <a:r>
              <a:rPr lang="en-US" dirty="0" smtClean="0"/>
              <a:t> Ed., pp. 575-580). Philadelphia: Lippincott Williams and Wilkins.</a:t>
            </a:r>
          </a:p>
          <a:p>
            <a:r>
              <a:rPr lang="en-US" dirty="0" smtClean="0"/>
              <a:t>Fielding GA. (2009).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. In: </a:t>
            </a:r>
            <a:r>
              <a:rPr lang="en-US" dirty="0" err="1" smtClean="0"/>
              <a:t>Clavien</a:t>
            </a:r>
            <a:r>
              <a:rPr lang="en-US" dirty="0" smtClean="0"/>
              <a:t> PA, </a:t>
            </a:r>
            <a:r>
              <a:rPr lang="en-US" dirty="0" err="1" smtClean="0"/>
              <a:t>Sarr</a:t>
            </a:r>
            <a:r>
              <a:rPr lang="en-US" dirty="0" smtClean="0"/>
              <a:t> M, Fong Y, </a:t>
            </a:r>
            <a:r>
              <a:rPr lang="en-US" dirty="0" err="1" smtClean="0"/>
              <a:t>Georgiev</a:t>
            </a:r>
            <a:r>
              <a:rPr lang="en-US" dirty="0" smtClean="0"/>
              <a:t> P. (Eds.), </a:t>
            </a:r>
            <a:r>
              <a:rPr lang="en-US" i="1" dirty="0" smtClean="0"/>
              <a:t>Atlas of Upper Gastrointestinal and </a:t>
            </a:r>
            <a:r>
              <a:rPr lang="en-US" i="1" dirty="0" err="1" smtClean="0"/>
              <a:t>Hepato-Pancreato-Biliary</a:t>
            </a:r>
            <a:r>
              <a:rPr lang="en-US" i="1" dirty="0" smtClean="0"/>
              <a:t> Surgery</a:t>
            </a:r>
            <a:r>
              <a:rPr lang="en-US" dirty="0" smtClean="0"/>
              <a:t> (7</a:t>
            </a:r>
            <a:r>
              <a:rPr lang="en-US" baseline="30000" dirty="0" smtClean="0"/>
              <a:t>th</a:t>
            </a:r>
            <a:r>
              <a:rPr lang="en-US" dirty="0" smtClean="0"/>
              <a:t> Ed., pp. 527-39). New York: Springer. </a:t>
            </a:r>
          </a:p>
          <a:p>
            <a:r>
              <a:rPr lang="en-US" dirty="0" err="1" smtClean="0"/>
              <a:t>Karanicolas</a:t>
            </a:r>
            <a:r>
              <a:rPr lang="en-US" dirty="0" smtClean="0"/>
              <a:t> PJ et al. The impact of prophylactic </a:t>
            </a:r>
            <a:r>
              <a:rPr lang="en-US" dirty="0" err="1" smtClean="0"/>
              <a:t>dexamethasone</a:t>
            </a:r>
            <a:r>
              <a:rPr lang="en-US" dirty="0" smtClean="0"/>
              <a:t> on nausea and vomiting after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: a systematic review and meta-analysis. Ann Surg. 2008; 248 (5): 751-62.</a:t>
            </a:r>
          </a:p>
          <a:p>
            <a:r>
              <a:rPr lang="en-US" dirty="0" err="1" smtClean="0"/>
              <a:t>Mitra</a:t>
            </a:r>
            <a:r>
              <a:rPr lang="en-US" dirty="0" smtClean="0"/>
              <a:t> S at al. Pain Relief in Laparoscopic </a:t>
            </a:r>
            <a:r>
              <a:rPr lang="en-US" dirty="0" err="1" smtClean="0"/>
              <a:t>Cholecystectomy</a:t>
            </a:r>
            <a:r>
              <a:rPr lang="en-US" dirty="0" smtClean="0"/>
              <a:t>-A Review of the Current Options. Pain </a:t>
            </a:r>
            <a:r>
              <a:rPr lang="en-US" dirty="0" err="1" smtClean="0"/>
              <a:t>Prac</a:t>
            </a:r>
            <a:r>
              <a:rPr lang="en-US" dirty="0" smtClean="0"/>
              <a:t>. 2011 Oct 19. </a:t>
            </a:r>
            <a:r>
              <a:rPr lang="en-US" dirty="0" err="1" smtClean="0"/>
              <a:t>Epub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Cholecystectomy</a:t>
            </a:r>
            <a:r>
              <a:rPr lang="en-US" dirty="0" smtClean="0"/>
              <a:t> is performed most often </a:t>
            </a:r>
            <a:r>
              <a:rPr lang="en-US" dirty="0" err="1" smtClean="0"/>
              <a:t>laparoscopically</a:t>
            </a:r>
            <a:r>
              <a:rPr lang="en-US" dirty="0" smtClean="0"/>
              <a:t> for symptomatic gallstones </a:t>
            </a:r>
            <a:r>
              <a:rPr lang="en-US" dirty="0" smtClean="0"/>
              <a:t>(usually causing </a:t>
            </a:r>
            <a:r>
              <a:rPr lang="en-US" dirty="0" err="1" smtClean="0"/>
              <a:t>cholecystitis</a:t>
            </a:r>
            <a:r>
              <a:rPr lang="en-US" dirty="0" smtClean="0"/>
              <a:t> with fever, RUQ pain and </a:t>
            </a:r>
            <a:r>
              <a:rPr lang="en-US" dirty="0" err="1" smtClean="0"/>
              <a:t>leukocytosis</a:t>
            </a:r>
            <a:r>
              <a:rPr lang="en-US" dirty="0" smtClean="0"/>
              <a:t>), </a:t>
            </a:r>
            <a:r>
              <a:rPr lang="en-US" dirty="0" smtClean="0"/>
              <a:t>pancreatitis or </a:t>
            </a:r>
            <a:r>
              <a:rPr lang="en-US" dirty="0" err="1" smtClean="0"/>
              <a:t>acalculous</a:t>
            </a:r>
            <a:r>
              <a:rPr lang="en-US" dirty="0" smtClean="0"/>
              <a:t> </a:t>
            </a:r>
            <a:r>
              <a:rPr lang="en-US" dirty="0" err="1" smtClean="0"/>
              <a:t>cholecystitis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 anchor="b"/>
          <a:lstStyle/>
          <a:p>
            <a:r>
              <a:rPr lang="en-US" dirty="0" smtClean="0"/>
              <a:t>Relevant anatomy</a:t>
            </a:r>
            <a:endParaRPr lang="en-US" dirty="0"/>
          </a:p>
        </p:txBody>
      </p:sp>
      <p:pic>
        <p:nvPicPr>
          <p:cNvPr id="7170" name="Picture 2" descr="http://www.yoursurgery.com/procedures/cholocysectomy/images/GastricBowelAn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3383508" cy="3744416"/>
          </a:xfrm>
          <a:prstGeom prst="rect">
            <a:avLst/>
          </a:prstGeom>
          <a:noFill/>
        </p:spPr>
      </p:pic>
      <p:pic>
        <p:nvPicPr>
          <p:cNvPr id="7176" name="Picture 8" descr="Illustration showing gallbladder and gallstones &#10;"/>
          <p:cNvPicPr>
            <a:picLocks noChangeAspect="1" noChangeArrowheads="1"/>
          </p:cNvPicPr>
          <p:nvPr/>
        </p:nvPicPr>
        <p:blipFill>
          <a:blip r:embed="rId3" cstate="print"/>
          <a:srcRect b="5947"/>
          <a:stretch>
            <a:fillRect/>
          </a:stretch>
        </p:blipFill>
        <p:spPr bwMode="auto">
          <a:xfrm>
            <a:off x="4067944" y="1772816"/>
            <a:ext cx="4752528" cy="37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Anatomy II</a:t>
            </a:r>
            <a:endParaRPr lang="en-US" dirty="0"/>
          </a:p>
        </p:txBody>
      </p:sp>
      <p:pic>
        <p:nvPicPr>
          <p:cNvPr id="4" name="Picture 10" descr="http://info.med.yale.edu/surgery/anatomy/graphics/unrestricted/grays/jpg/chapter4/F66124-004-f099%20whipple%202.jpg"/>
          <p:cNvPicPr>
            <a:picLocks noChangeAspect="1" noChangeArrowheads="1"/>
          </p:cNvPicPr>
          <p:nvPr/>
        </p:nvPicPr>
        <p:blipFill>
          <a:blip r:embed="rId2" cstate="print"/>
          <a:srcRect t="4361" r="11749" b="2594"/>
          <a:stretch>
            <a:fillRect/>
          </a:stretch>
        </p:blipFill>
        <p:spPr bwMode="auto">
          <a:xfrm>
            <a:off x="1397502" y="1268760"/>
            <a:ext cx="6198834" cy="547260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372200" y="5157192"/>
            <a:ext cx="172819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Patient population: the 4 F’s</a:t>
            </a:r>
          </a:p>
          <a:p>
            <a:pPr lvl="1"/>
            <a:r>
              <a:rPr lang="en-US" dirty="0" smtClean="0"/>
              <a:t>Fat, female, forty, fertile</a:t>
            </a:r>
          </a:p>
          <a:p>
            <a:pPr lvl="1"/>
            <a:r>
              <a:rPr lang="en-US" dirty="0" smtClean="0"/>
              <a:t>Airway exam is important!</a:t>
            </a:r>
          </a:p>
          <a:p>
            <a:endParaRPr lang="en-US" dirty="0" smtClean="0"/>
          </a:p>
          <a:p>
            <a:r>
              <a:rPr lang="en-US" dirty="0" smtClean="0"/>
              <a:t>Presenting symptoms include pain, nausea, vomiting therefore determine if RSI is indicated based on patient history</a:t>
            </a:r>
          </a:p>
          <a:p>
            <a:endParaRPr lang="en-US" dirty="0" smtClean="0"/>
          </a:p>
          <a:p>
            <a:r>
              <a:rPr lang="en-US" dirty="0" smtClean="0"/>
              <a:t>LFTs and RUQ ultrasound are typically done by surgeon prior to OR</a:t>
            </a:r>
          </a:p>
          <a:p>
            <a:endParaRPr lang="en-US" dirty="0" smtClean="0"/>
          </a:p>
          <a:p>
            <a:r>
              <a:rPr lang="en-US" dirty="0" smtClean="0"/>
              <a:t>If patient has acute </a:t>
            </a:r>
            <a:r>
              <a:rPr lang="en-US" dirty="0" err="1" smtClean="0"/>
              <a:t>cholecystitis</a:t>
            </a:r>
            <a:endParaRPr lang="en-US" dirty="0" smtClean="0"/>
          </a:p>
          <a:p>
            <a:pPr lvl="1"/>
            <a:r>
              <a:rPr lang="en-US" dirty="0" smtClean="0"/>
              <a:t>Assess respiratory status (pain </a:t>
            </a:r>
            <a:r>
              <a:rPr lang="en-US" sz="2000" dirty="0" smtClean="0">
                <a:sym typeface="Wingdings"/>
              </a:rPr>
              <a:t> </a:t>
            </a:r>
            <a:r>
              <a:rPr lang="en-US" dirty="0" smtClean="0"/>
              <a:t>splinting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/>
              <a:t>atelectasis</a:t>
            </a:r>
            <a:r>
              <a:rPr lang="en-US" dirty="0" smtClean="0"/>
              <a:t> </a:t>
            </a:r>
            <a:r>
              <a:rPr lang="en-US" sz="2000" dirty="0" smtClean="0">
                <a:sym typeface="Wingdings"/>
              </a:rPr>
              <a:t></a:t>
            </a:r>
            <a:r>
              <a:rPr lang="en-US" sz="2400" dirty="0" smtClean="0">
                <a:sym typeface="Wingdings"/>
              </a:rPr>
              <a:t> </a:t>
            </a:r>
            <a:r>
              <a:rPr lang="en-US" dirty="0" smtClean="0"/>
              <a:t>hypoxia) </a:t>
            </a:r>
          </a:p>
          <a:p>
            <a:pPr lvl="1"/>
            <a:r>
              <a:rPr lang="en-US" dirty="0" smtClean="0"/>
              <a:t>Assess </a:t>
            </a:r>
            <a:r>
              <a:rPr lang="en-US" dirty="0" err="1" smtClean="0"/>
              <a:t>hemodynamics</a:t>
            </a:r>
            <a:r>
              <a:rPr lang="en-US" dirty="0" smtClean="0"/>
              <a:t> (</a:t>
            </a:r>
            <a:r>
              <a:rPr lang="en-US" dirty="0" err="1" smtClean="0"/>
              <a:t>hypotensive</a:t>
            </a:r>
            <a:r>
              <a:rPr lang="en-US" dirty="0" smtClean="0"/>
              <a:t>, </a:t>
            </a:r>
            <a:r>
              <a:rPr lang="en-US" dirty="0" err="1" smtClean="0"/>
              <a:t>tachycardic</a:t>
            </a:r>
            <a:r>
              <a:rPr lang="en-US" dirty="0" smtClean="0"/>
              <a:t>? May warrant </a:t>
            </a:r>
            <a:r>
              <a:rPr lang="en-US" dirty="0" smtClean="0"/>
              <a:t>an a-line or 2</a:t>
            </a:r>
            <a:r>
              <a:rPr lang="en-US" baseline="30000" dirty="0" smtClean="0"/>
              <a:t>nd</a:t>
            </a:r>
            <a:r>
              <a:rPr lang="en-US" dirty="0" smtClean="0"/>
              <a:t> PIV)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trocars</a:t>
            </a:r>
            <a:r>
              <a:rPr lang="en-US" dirty="0" smtClean="0"/>
              <a:t> are placed, the </a:t>
            </a:r>
            <a:r>
              <a:rPr lang="en-US" dirty="0" err="1" smtClean="0"/>
              <a:t>fundus</a:t>
            </a:r>
            <a:r>
              <a:rPr lang="en-US" dirty="0" smtClean="0"/>
              <a:t> of the GB is retracted caudally for exposure of the cystic duct and vessels</a:t>
            </a:r>
          </a:p>
          <a:p>
            <a:r>
              <a:rPr lang="en-US" dirty="0" smtClean="0"/>
              <a:t>Cystic </a:t>
            </a:r>
            <a:r>
              <a:rPr lang="en-US" dirty="0" smtClean="0"/>
              <a:t>arteries </a:t>
            </a:r>
            <a:r>
              <a:rPr lang="en-US" dirty="0" smtClean="0"/>
              <a:t>(1 or 2) are clipped, cystic duct is clipped</a:t>
            </a:r>
          </a:p>
          <a:p>
            <a:r>
              <a:rPr lang="en-US" dirty="0" smtClean="0"/>
              <a:t>The GB is carefully dissected from the liver bed from cystic duct up to </a:t>
            </a:r>
            <a:r>
              <a:rPr lang="en-US" dirty="0" err="1" smtClean="0"/>
              <a:t>fundus</a:t>
            </a:r>
            <a:r>
              <a:rPr lang="en-US" dirty="0" smtClean="0"/>
              <a:t> and removed</a:t>
            </a:r>
          </a:p>
          <a:p>
            <a:endParaRPr lang="en-US" dirty="0" smtClean="0"/>
          </a:p>
          <a:p>
            <a:r>
              <a:rPr lang="en-US" dirty="0" err="1" smtClean="0"/>
              <a:t>Intraoperative</a:t>
            </a:r>
            <a:r>
              <a:rPr lang="en-US" dirty="0" smtClean="0"/>
              <a:t> </a:t>
            </a:r>
            <a:r>
              <a:rPr lang="en-US" dirty="0" err="1" smtClean="0"/>
              <a:t>choleangiography</a:t>
            </a:r>
            <a:endParaRPr lang="en-US" dirty="0" smtClean="0"/>
          </a:p>
          <a:p>
            <a:pPr lvl="1"/>
            <a:r>
              <a:rPr lang="en-US" dirty="0" err="1" smtClean="0"/>
              <a:t>Cholangiography</a:t>
            </a:r>
            <a:r>
              <a:rPr lang="en-US" dirty="0" smtClean="0"/>
              <a:t> confirms the </a:t>
            </a:r>
            <a:r>
              <a:rPr lang="en-US" dirty="0" err="1" smtClean="0"/>
              <a:t>biliary</a:t>
            </a:r>
            <a:r>
              <a:rPr lang="en-US" dirty="0" smtClean="0"/>
              <a:t> anatomy and reveals the common </a:t>
            </a:r>
            <a:r>
              <a:rPr lang="en-US" dirty="0" smtClean="0"/>
              <a:t>bile duct (CBD) stones</a:t>
            </a:r>
            <a:r>
              <a:rPr lang="en-US" dirty="0" smtClean="0"/>
              <a:t>, allowing laparoscopic duct exploration if needed</a:t>
            </a:r>
          </a:p>
          <a:p>
            <a:pPr lvl="1"/>
            <a:r>
              <a:rPr lang="en-US" dirty="0" smtClean="0"/>
              <a:t>Takes 10-15 </a:t>
            </a:r>
            <a:r>
              <a:rPr lang="en-US" dirty="0" err="1" smtClean="0"/>
              <a:t>mins</a:t>
            </a:r>
            <a:r>
              <a:rPr lang="en-US" dirty="0" smtClean="0"/>
              <a:t>, requires C-arm, some surgeons do it </a:t>
            </a:r>
            <a:r>
              <a:rPr lang="en-US" dirty="0" smtClean="0"/>
              <a:t>in every </a:t>
            </a:r>
            <a:r>
              <a:rPr lang="en-US" dirty="0" smtClean="0"/>
              <a:t>case, others perform it only if concerned about CBD stones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Standard monitors and PIV </a:t>
            </a:r>
            <a:endParaRPr lang="en-US" dirty="0" smtClean="0"/>
          </a:p>
          <a:p>
            <a:pPr lvl="1"/>
            <a:r>
              <a:rPr lang="en-US" dirty="0" smtClean="0"/>
              <a:t>Unless septic which may warrant a-line or 2</a:t>
            </a:r>
            <a:r>
              <a:rPr lang="en-US" baseline="30000" dirty="0" smtClean="0"/>
              <a:t>nd</a:t>
            </a:r>
            <a:r>
              <a:rPr lang="en-US" dirty="0" smtClean="0"/>
              <a:t> PIV</a:t>
            </a:r>
          </a:p>
          <a:p>
            <a:r>
              <a:rPr lang="en-US" dirty="0" smtClean="0"/>
              <a:t>Before or after </a:t>
            </a:r>
            <a:r>
              <a:rPr lang="en-US" dirty="0" smtClean="0"/>
              <a:t>induction (standard vs. RSI based on history), decompress stomach with OGT</a:t>
            </a:r>
          </a:p>
          <a:p>
            <a:r>
              <a:rPr lang="en-US" dirty="0" smtClean="0"/>
              <a:t>NMB improves surgical conditions for </a:t>
            </a:r>
            <a:r>
              <a:rPr lang="en-US" dirty="0" err="1" smtClean="0"/>
              <a:t>pneumoperitoneum</a:t>
            </a:r>
            <a:r>
              <a:rPr lang="en-US" dirty="0" smtClean="0"/>
              <a:t> but…</a:t>
            </a:r>
          </a:p>
          <a:p>
            <a:pPr lvl="1"/>
            <a:r>
              <a:rPr lang="en-US" dirty="0" smtClean="0"/>
              <a:t>Entire case can </a:t>
            </a:r>
            <a:r>
              <a:rPr lang="en-US" dirty="0" smtClean="0"/>
              <a:t>take less than 30 minutes (especially at the Valley) therefore best goal is </a:t>
            </a:r>
            <a:r>
              <a:rPr lang="en-US" dirty="0" smtClean="0"/>
              <a:t>1 out of 4 </a:t>
            </a:r>
            <a:r>
              <a:rPr lang="en-US" dirty="0" smtClean="0"/>
              <a:t>twitches</a:t>
            </a:r>
          </a:p>
          <a:p>
            <a:r>
              <a:rPr lang="en-US" dirty="0" smtClean="0"/>
              <a:t>Avoid N</a:t>
            </a:r>
            <a:r>
              <a:rPr lang="en-US" baseline="-25000" dirty="0" smtClean="0"/>
              <a:t>2</a:t>
            </a:r>
            <a:r>
              <a:rPr lang="en-US" dirty="0" smtClean="0"/>
              <a:t>O which may diffuse into abdominal space and increase distension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and maintenance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Trocar</a:t>
            </a:r>
            <a:r>
              <a:rPr lang="en-US" dirty="0" smtClean="0"/>
              <a:t> placement is DANGEROUS!!! </a:t>
            </a:r>
          </a:p>
          <a:p>
            <a:pPr lvl="1"/>
            <a:r>
              <a:rPr lang="en-US" dirty="0" smtClean="0"/>
              <a:t>Blindly pushing a large, sharp object into the abdomen can lead to complications like </a:t>
            </a:r>
            <a:r>
              <a:rPr lang="en-US" dirty="0" err="1" smtClean="0"/>
              <a:t>trocar</a:t>
            </a:r>
            <a:r>
              <a:rPr lang="en-US" dirty="0" smtClean="0"/>
              <a:t>-in-iliac artery (which is BAD!)</a:t>
            </a:r>
          </a:p>
          <a:p>
            <a:endParaRPr lang="en-US" dirty="0" smtClean="0"/>
          </a:p>
          <a:p>
            <a:r>
              <a:rPr lang="en-US" dirty="0" smtClean="0"/>
              <a:t>Bleeding is the most common complication, often from cystic artery or right hepatic artery</a:t>
            </a:r>
          </a:p>
          <a:p>
            <a:endParaRPr lang="en-US" dirty="0" smtClean="0"/>
          </a:p>
          <a:p>
            <a:r>
              <a:rPr lang="en-US" dirty="0" smtClean="0"/>
              <a:t>Often will lead surgeons to convert to open procedure (~5%  conversion rate) which will change management (no </a:t>
            </a:r>
            <a:r>
              <a:rPr lang="en-US" dirty="0" err="1" smtClean="0"/>
              <a:t>pneumoperitoneum</a:t>
            </a:r>
            <a:r>
              <a:rPr lang="en-US" dirty="0" smtClean="0"/>
              <a:t>, bigger incision)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pic>
        <p:nvPicPr>
          <p:cNvPr id="4099" name="Picture 3" descr="http://www.xion-medical.com/fileadmin/user_upload/images/products/Trin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6632"/>
            <a:ext cx="2176115" cy="1878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Lap </a:t>
            </a:r>
            <a:r>
              <a:rPr lang="en-US" dirty="0" err="1" smtClean="0"/>
              <a:t>choles</a:t>
            </a:r>
            <a:r>
              <a:rPr lang="en-US" dirty="0" smtClean="0"/>
              <a:t> are commonly day surgeries therefore PONV and pain control are major considerations</a:t>
            </a:r>
          </a:p>
          <a:p>
            <a:endParaRPr lang="en-US" dirty="0" smtClean="0"/>
          </a:p>
          <a:p>
            <a:r>
              <a:rPr lang="en-US" dirty="0" smtClean="0"/>
              <a:t>PONV (also see Subtopic 4D)</a:t>
            </a:r>
          </a:p>
          <a:p>
            <a:pPr lvl="1"/>
            <a:r>
              <a:rPr lang="en-US" dirty="0" smtClean="0"/>
              <a:t>Most patients get </a:t>
            </a:r>
            <a:r>
              <a:rPr lang="en-US" dirty="0" err="1" smtClean="0"/>
              <a:t>ondansetron</a:t>
            </a:r>
            <a:r>
              <a:rPr lang="en-US" dirty="0" smtClean="0"/>
              <a:t> at the </a:t>
            </a:r>
            <a:r>
              <a:rPr lang="en-US" dirty="0" smtClean="0"/>
              <a:t>“end” </a:t>
            </a:r>
            <a:r>
              <a:rPr lang="en-US" dirty="0" smtClean="0"/>
              <a:t>of the </a:t>
            </a:r>
            <a:r>
              <a:rPr lang="en-US" dirty="0" smtClean="0"/>
              <a:t>case (time to peak is ~30 </a:t>
            </a:r>
            <a:r>
              <a:rPr lang="en-US" dirty="0" err="1" smtClean="0"/>
              <a:t>mins</a:t>
            </a:r>
            <a:r>
              <a:rPr lang="en-US" dirty="0" smtClean="0"/>
              <a:t> so for a short case consider giving it early!)</a:t>
            </a:r>
            <a:endParaRPr lang="en-US" dirty="0" smtClean="0"/>
          </a:p>
          <a:p>
            <a:pPr lvl="1"/>
            <a:r>
              <a:rPr lang="en-US" dirty="0" smtClean="0"/>
              <a:t>Meta-analysis of 17 trials showed that </a:t>
            </a:r>
            <a:r>
              <a:rPr lang="en-US" dirty="0" err="1" smtClean="0"/>
              <a:t>dexamethasone</a:t>
            </a:r>
            <a:r>
              <a:rPr lang="en-US" dirty="0" smtClean="0"/>
              <a:t> </a:t>
            </a:r>
            <a:r>
              <a:rPr lang="en-US" dirty="0" smtClean="0"/>
              <a:t>(4mg) at </a:t>
            </a:r>
            <a:r>
              <a:rPr lang="en-US" dirty="0" smtClean="0"/>
              <a:t>the start of the case may be beneficial (</a:t>
            </a:r>
            <a:r>
              <a:rPr lang="en-US" dirty="0" err="1" smtClean="0"/>
              <a:t>Karanicolas</a:t>
            </a:r>
            <a:r>
              <a:rPr lang="en-US" dirty="0" smtClean="0"/>
              <a:t> et al. 2008)</a:t>
            </a:r>
          </a:p>
          <a:p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Multimodal therapy with </a:t>
            </a:r>
            <a:r>
              <a:rPr lang="en-US" dirty="0" smtClean="0"/>
              <a:t>NSAIDs (check renal function), </a:t>
            </a:r>
            <a:r>
              <a:rPr lang="en-US" dirty="0" smtClean="0"/>
              <a:t>local anesthetic wound infiltration and opioids provides best pain </a:t>
            </a:r>
            <a:r>
              <a:rPr lang="en-US" dirty="0" smtClean="0"/>
              <a:t>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Special considerations II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897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Cholecystectomy</vt:lpstr>
      <vt:lpstr>Background</vt:lpstr>
      <vt:lpstr>Relevant anatomy</vt:lpstr>
      <vt:lpstr>Relevant Anatomy II</vt:lpstr>
      <vt:lpstr>Preoperative considerations</vt:lpstr>
      <vt:lpstr>Procedure</vt:lpstr>
      <vt:lpstr>Induction and maintenance</vt:lpstr>
      <vt:lpstr>Special considerations</vt:lpstr>
      <vt:lpstr>Special considerations II</vt:lpstr>
      <vt:lpstr>Board review questions</vt:lpstr>
      <vt:lpstr>Answer</vt:lpstr>
      <vt:lpstr>Board review questions</vt:lpstr>
      <vt:lpstr>Answer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Cholecystectomy</dc:title>
  <dc:creator> </dc:creator>
  <cp:lastModifiedBy> </cp:lastModifiedBy>
  <cp:revision>14</cp:revision>
  <dcterms:created xsi:type="dcterms:W3CDTF">2011-11-20T21:46:22Z</dcterms:created>
  <dcterms:modified xsi:type="dcterms:W3CDTF">2011-12-05T00:07:35Z</dcterms:modified>
</cp:coreProperties>
</file>