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300" r:id="rId4"/>
    <p:sldId id="292" r:id="rId5"/>
    <p:sldId id="286" r:id="rId6"/>
    <p:sldId id="284" r:id="rId7"/>
    <p:sldId id="287" r:id="rId8"/>
    <p:sldId id="288" r:id="rId9"/>
    <p:sldId id="289" r:id="rId10"/>
    <p:sldId id="291" r:id="rId11"/>
    <p:sldId id="293" r:id="rId12"/>
    <p:sldId id="295" r:id="rId13"/>
    <p:sldId id="297" r:id="rId14"/>
    <p:sldId id="298" r:id="rId15"/>
    <p:sldId id="299" r:id="rId16"/>
    <p:sldId id="29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0685EA-29A3-4AB2-9470-0CF9C7009C10}" type="datetimeFigureOut">
              <a:rPr lang="en-US"/>
              <a:pPr>
                <a:defRPr/>
              </a:pPr>
              <a:t>11/12/2011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FDE9748-DB18-4039-A014-6131C24ECD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BD4037-504D-4405-B777-4353B32E02D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39B6FF65-2C28-40F5-845F-F4103912CC69}"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DE9748-DB18-4039-A014-6131C24ECDEA}"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DE9748-DB18-4039-A014-6131C24ECDEA}" type="slidenum">
              <a:rPr lang="en-US" smtClean="0"/>
              <a:pPr>
                <a:defRPr/>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FDE9748-DB18-4039-A014-6131C24ECDEA}"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78530" name="Rectangle 2"/>
          <p:cNvSpPr>
            <a:spLocks noGrp="1" noChangeArrowheads="1"/>
          </p:cNvSpPr>
          <p:nvPr>
            <p:ph type="ctrTitle"/>
          </p:nvPr>
        </p:nvSpPr>
        <p:spPr>
          <a:xfrm>
            <a:off x="1676400" y="2895600"/>
            <a:ext cx="7391400" cy="914400"/>
          </a:xfrm>
        </p:spPr>
        <p:txBody>
          <a:bodyPr anchor="b"/>
          <a:lstStyle>
            <a:lvl1pPr algn="r">
              <a:defRPr/>
            </a:lvl1pPr>
          </a:lstStyle>
          <a:p>
            <a:r>
              <a:rPr lang="en-US" smtClean="0"/>
              <a:t>Click to edit Master title style</a:t>
            </a:r>
            <a:endParaRPr lang="en-US"/>
          </a:p>
        </p:txBody>
      </p:sp>
      <p:sp>
        <p:nvSpPr>
          <p:cNvPr id="278531" name="Rectangle 3"/>
          <p:cNvSpPr>
            <a:spLocks noGrp="1" noChangeArrowheads="1"/>
          </p:cNvSpPr>
          <p:nvPr>
            <p:ph type="subTitle" idx="1"/>
          </p:nvPr>
        </p:nvSpPr>
        <p:spPr>
          <a:xfrm>
            <a:off x="1676400" y="3733800"/>
            <a:ext cx="7391400" cy="749300"/>
          </a:xfrm>
        </p:spPr>
        <p:txBody>
          <a:bodyPr/>
          <a:lstStyle>
            <a:lvl1pPr marL="0" indent="0" algn="r">
              <a:buFont typeface="Wingdings" pitchFamily="2" charset="2"/>
              <a:buNone/>
              <a:defRPr/>
            </a:lvl1pPr>
          </a:lstStyle>
          <a:p>
            <a:r>
              <a:rPr lang="en-US" smtClean="0"/>
              <a:t>Click to edit Master subtitle style</a:t>
            </a:r>
            <a:endParaRPr lang="en-US"/>
          </a:p>
        </p:txBody>
      </p:sp>
      <p:sp>
        <p:nvSpPr>
          <p:cNvPr id="4" name="Rectangle 4"/>
          <p:cNvSpPr>
            <a:spLocks noGrp="1" noChangeArrowheads="1"/>
          </p:cNvSpPr>
          <p:nvPr>
            <p:ph type="dt" sz="quarter" idx="10"/>
          </p:nvPr>
        </p:nvSpPr>
        <p:spPr/>
        <p:txBody>
          <a:bodyPr/>
          <a:lstStyle>
            <a:lvl1pPr>
              <a:defRPr/>
            </a:lvl1pPr>
          </a:lstStyle>
          <a:p>
            <a:pPr>
              <a:defRPr/>
            </a:pPr>
            <a:fld id="{1FBA616E-1664-4B64-B6A7-BA9504B7F787}" type="datetimeFigureOut">
              <a:rPr lang="en-US"/>
              <a:pPr>
                <a:defRPr/>
              </a:pPr>
              <a:t>11/12/2011</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910F7A2-074D-4D59-9AC8-DA815C3B2F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2CF8EC5F-0C32-4BDD-A26B-7D277B917C42}" type="datetimeFigureOut">
              <a:rPr lang="en-US"/>
              <a:pPr>
                <a:defRPr/>
              </a:pPr>
              <a:t>11/12/2011</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94F2DFD-C3E1-46C5-9D23-0CD985F0F1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152400"/>
            <a:ext cx="18478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152400"/>
            <a:ext cx="53911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B767160B-9B7F-40BD-B13C-F4FC23D493B7}" type="datetimeFigureOut">
              <a:rPr lang="en-US"/>
              <a:pPr>
                <a:defRPr/>
              </a:pPr>
              <a:t>11/12/2011</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F34C359-704A-4929-B6F1-8985352D90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fld id="{334882A5-1E0F-40C7-8AF8-1D92AF80818C}" type="datetimeFigureOut">
              <a:rPr lang="en-US"/>
              <a:pPr>
                <a:defRPr/>
              </a:pPr>
              <a:t>11/12/2011</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4B20AF77-95AE-4D02-B623-D8D032284F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fld id="{CE385C25-6EEC-4B34-88CB-3E9A1769B9B2}" type="datetimeFigureOut">
              <a:rPr lang="en-US"/>
              <a:pPr>
                <a:defRPr/>
              </a:pPr>
              <a:t>11/12/2011</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FC9E79D-57FC-4697-A2BE-6B999990BE2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676400"/>
            <a:ext cx="3619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676400"/>
            <a:ext cx="3619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fld id="{195030BD-D941-420D-B893-59DB9A54AF72}" type="datetimeFigureOut">
              <a:rPr lang="en-US"/>
              <a:pPr>
                <a:defRPr/>
              </a:pPr>
              <a:t>11/12/2011</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5AB44D43-F746-4ADD-943D-D46A2FAE9E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fld id="{C3791E97-FB6B-4A69-80AF-24B28A078976}" type="datetimeFigureOut">
              <a:rPr lang="en-US"/>
              <a:pPr>
                <a:defRPr/>
              </a:pPr>
              <a:t>11/12/2011</a:t>
            </a:fld>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C8517FB5-2427-479A-89F0-A22ACFD924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fld id="{6EBC77E4-55D5-47E5-9FA8-4BFB962AD913}" type="datetimeFigureOut">
              <a:rPr lang="en-US"/>
              <a:pPr>
                <a:defRPr/>
              </a:pPr>
              <a:t>11/12/2011</a:t>
            </a:fld>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581E19FD-0096-44AF-9362-7F71623C23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255400DF-9B8E-4CAA-B4CF-5F9735B75FA4}" type="datetimeFigureOut">
              <a:rPr lang="en-US"/>
              <a:pPr>
                <a:defRPr/>
              </a:pPr>
              <a:t>11/12/2011</a:t>
            </a:fld>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5306DC84-7D68-476F-B361-FB99ED1CE2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A3F7DE07-B722-4FEA-8754-E68FF6A933AD}" type="datetimeFigureOut">
              <a:rPr lang="en-US"/>
              <a:pPr>
                <a:defRPr/>
              </a:pPr>
              <a:t>11/12/2011</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54DC79A-4C69-4B2C-BABA-9E1867D8AA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D5455EDC-E6FF-4A6C-B7B4-B09EA7E905E2}" type="datetimeFigureOut">
              <a:rPr lang="en-US"/>
              <a:pPr>
                <a:defRPr/>
              </a:pPr>
              <a:t>11/12/2011</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B2F6348-748B-4CAF-8FA6-186064CC024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bwMode="auto">
          <a:xfrm>
            <a:off x="1219200" y="152400"/>
            <a:ext cx="7391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77507" name="Rectangle 3"/>
          <p:cNvSpPr>
            <a:spLocks noGrp="1" noChangeArrowheads="1"/>
          </p:cNvSpPr>
          <p:nvPr>
            <p:ph type="body" idx="1"/>
          </p:nvPr>
        </p:nvSpPr>
        <p:spPr bwMode="auto">
          <a:xfrm>
            <a:off x="1219200" y="1676400"/>
            <a:ext cx="7391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7511"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fontAlgn="auto" hangingPunct="1">
              <a:spcBef>
                <a:spcPts val="0"/>
              </a:spcBef>
              <a:spcAft>
                <a:spcPts val="0"/>
              </a:spcAft>
              <a:defRPr sz="1400">
                <a:latin typeface="+mn-lt"/>
                <a:cs typeface="+mn-cs"/>
              </a:defRPr>
            </a:lvl1pPr>
          </a:lstStyle>
          <a:p>
            <a:pPr>
              <a:defRPr/>
            </a:pPr>
            <a:fld id="{0451733D-30A2-4C07-BD1B-643A95A52B62}" type="datetimeFigureOut">
              <a:rPr lang="en-US"/>
              <a:pPr>
                <a:defRPr/>
              </a:pPr>
              <a:t>11/12/2011</a:t>
            </a:fld>
            <a:endParaRPr lang="en-US"/>
          </a:p>
        </p:txBody>
      </p:sp>
      <p:sp>
        <p:nvSpPr>
          <p:cNvPr id="277512"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mn-cs"/>
              </a:defRPr>
            </a:lvl1pPr>
          </a:lstStyle>
          <a:p>
            <a:pPr>
              <a:defRPr/>
            </a:pPr>
            <a:endParaRPr lang="en-US"/>
          </a:p>
        </p:txBody>
      </p:sp>
      <p:sp>
        <p:nvSpPr>
          <p:cNvPr id="277513"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fld id="{A04F122B-8E15-43F3-A3BD-5ED8663262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n"/>
        <a:defRPr kumimoji="1"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kumimoji="1"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1"/>
        </a:buClr>
        <a:buSzPct val="75000"/>
        <a:buFont typeface="Wingdings" pitchFamily="2" charset="2"/>
        <a:buChar char="n"/>
        <a:defRPr kumimoji="1" sz="2400">
          <a:solidFill>
            <a:schemeClr val="tx1"/>
          </a:solidFill>
          <a:effectLst>
            <a:outerShdw blurRad="38100" dist="38100" dir="2700000" algn="tl">
              <a:srgbClr val="C0C0C0"/>
            </a:outerShdw>
          </a:effectLst>
          <a:latin typeface="+mn-lt"/>
        </a:defRPr>
      </a:lvl3pPr>
      <a:lvl4pPr marL="1562100" indent="-228600" algn="l" rtl="0" eaLnBrk="0" fontAlgn="base" hangingPunct="0">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4pPr>
      <a:lvl5pPr marL="1981200" indent="-228600" algn="l" rtl="0" eaLnBrk="0" fontAlgn="base" hangingPunct="0">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5pPr>
      <a:lvl6pPr marL="24384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6pPr>
      <a:lvl7pPr marL="28956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7pPr>
      <a:lvl8pPr marL="33528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8pPr>
      <a:lvl9pPr marL="3810000" indent="-228600" algn="l" rtl="0" eaLnBrk="1" fontAlgn="base" hangingPunct="1">
        <a:spcBef>
          <a:spcPct val="20000"/>
        </a:spcBef>
        <a:spcAft>
          <a:spcPct val="0"/>
        </a:spcAft>
        <a:buClr>
          <a:schemeClr val="accent1"/>
        </a:buClr>
        <a:buSzPct val="75000"/>
        <a:buFont typeface="Wingdings" pitchFamily="2" charset="2"/>
        <a:buChar char="n"/>
        <a:defRPr kumimoji="1"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3733800"/>
            <a:ext cx="7467600" cy="990600"/>
          </a:xfrm>
        </p:spPr>
        <p:txBody>
          <a:bodyPr>
            <a:normAutofit fontScale="92500" lnSpcReduction="20000"/>
          </a:bodyPr>
          <a:lstStyle/>
          <a:p>
            <a:pPr eaLnBrk="1" hangingPunct="1">
              <a:defRPr/>
            </a:pPr>
            <a:r>
              <a:rPr lang="en-US" dirty="0" smtClean="0"/>
              <a:t>Abdominal Surgery Curriculum</a:t>
            </a:r>
          </a:p>
          <a:p>
            <a:pPr eaLnBrk="1" hangingPunct="1">
              <a:defRPr/>
            </a:pPr>
            <a:r>
              <a:rPr lang="en-US" dirty="0" smtClean="0"/>
              <a:t>Jen </a:t>
            </a:r>
            <a:r>
              <a:rPr lang="en-US" dirty="0" err="1" smtClean="0"/>
              <a:t>Basarab</a:t>
            </a:r>
            <a:r>
              <a:rPr lang="en-US" dirty="0" smtClean="0"/>
              <a:t>-Tung</a:t>
            </a:r>
          </a:p>
          <a:p>
            <a:pPr eaLnBrk="1" hangingPunct="1">
              <a:defRPr/>
            </a:pPr>
            <a:endParaRPr lang="en-US" dirty="0" smtClean="0"/>
          </a:p>
        </p:txBody>
      </p:sp>
      <p:sp>
        <p:nvSpPr>
          <p:cNvPr id="4" name="Title 3"/>
          <p:cNvSpPr>
            <a:spLocks noGrp="1"/>
          </p:cNvSpPr>
          <p:nvPr>
            <p:ph type="ctrTitle"/>
          </p:nvPr>
        </p:nvSpPr>
        <p:spPr>
          <a:xfrm>
            <a:off x="1676400" y="2743200"/>
            <a:ext cx="7391400" cy="914400"/>
          </a:xfrm>
        </p:spPr>
        <p:txBody>
          <a:bodyPr/>
          <a:lstStyle/>
          <a:p>
            <a:pPr>
              <a:defRPr/>
            </a:pPr>
            <a:r>
              <a:rPr lang="en-US" dirty="0" smtClean="0"/>
              <a:t>Appendectomy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Review Questions</a:t>
            </a:r>
            <a:endParaRPr lang="en-US" dirty="0"/>
          </a:p>
        </p:txBody>
      </p:sp>
      <p:sp>
        <p:nvSpPr>
          <p:cNvPr id="3" name="Content Placeholder 2"/>
          <p:cNvSpPr>
            <a:spLocks noGrp="1"/>
          </p:cNvSpPr>
          <p:nvPr>
            <p:ph idx="1"/>
          </p:nvPr>
        </p:nvSpPr>
        <p:spPr>
          <a:xfrm>
            <a:off x="0" y="1752600"/>
            <a:ext cx="7924800" cy="4953000"/>
          </a:xfrm>
        </p:spPr>
        <p:txBody>
          <a:bodyPr>
            <a:normAutofit fontScale="92500" lnSpcReduction="20000"/>
          </a:bodyPr>
          <a:lstStyle/>
          <a:p>
            <a:pPr lvl="0"/>
            <a:r>
              <a:rPr lang="en-US" dirty="0" smtClean="0"/>
              <a:t>In using general anesthesia for laparoscopic appendectomy, which of the following is true?</a:t>
            </a:r>
          </a:p>
          <a:p>
            <a:pPr lvl="1"/>
            <a:r>
              <a:rPr lang="en-US" dirty="0" smtClean="0"/>
              <a:t>A. Inhaled N2O will diffuse into CO2-containing spaces and increase their volume or pressure</a:t>
            </a:r>
          </a:p>
          <a:p>
            <a:pPr lvl="1"/>
            <a:r>
              <a:rPr lang="en-US" dirty="0" smtClean="0"/>
              <a:t>B. Peak airway pressures usually do not</a:t>
            </a:r>
          </a:p>
          <a:p>
            <a:pPr lvl="1">
              <a:buNone/>
            </a:pPr>
            <a:r>
              <a:rPr lang="en-US" dirty="0" smtClean="0"/>
              <a:t>change under </a:t>
            </a:r>
            <a:r>
              <a:rPr lang="en-US" dirty="0" err="1" smtClean="0"/>
              <a:t>pneumoperitoneum</a:t>
            </a:r>
            <a:r>
              <a:rPr lang="en-US" dirty="0" smtClean="0"/>
              <a:t>.</a:t>
            </a:r>
          </a:p>
          <a:p>
            <a:pPr lvl="1"/>
            <a:r>
              <a:rPr lang="en-US" dirty="0" smtClean="0"/>
              <a:t>C. Small but detectable (via Doppler or</a:t>
            </a:r>
          </a:p>
          <a:p>
            <a:pPr lvl="1">
              <a:buNone/>
            </a:pPr>
            <a:r>
              <a:rPr lang="en-US" dirty="0" smtClean="0"/>
              <a:t>TEE) CO2 emboli are the exception rather</a:t>
            </a:r>
          </a:p>
          <a:p>
            <a:pPr lvl="1">
              <a:buNone/>
            </a:pPr>
            <a:r>
              <a:rPr lang="en-US" dirty="0" smtClean="0"/>
              <a:t>than the rule</a:t>
            </a:r>
          </a:p>
          <a:p>
            <a:pPr lvl="1"/>
            <a:r>
              <a:rPr lang="en-US" dirty="0" smtClean="0"/>
              <a:t>D. Minute ventilation will need to be approximately tripled to eliminate the exogenously administered CO2</a:t>
            </a:r>
          </a:p>
        </p:txBody>
      </p:sp>
      <p:pic>
        <p:nvPicPr>
          <p:cNvPr id="8194" name="Picture 2" descr="C:\Users\Jen\AppData\Local\Microsoft\Windows\Temporary Internet Files\Content.IE5\L796JP84\MP900431095[1].jpg"/>
          <p:cNvPicPr>
            <a:picLocks noChangeAspect="1" noChangeArrowheads="1"/>
          </p:cNvPicPr>
          <p:nvPr/>
        </p:nvPicPr>
        <p:blipFill>
          <a:blip r:embed="rId2" cstate="print"/>
          <a:srcRect/>
          <a:stretch>
            <a:fillRect/>
          </a:stretch>
        </p:blipFill>
        <p:spPr bwMode="auto">
          <a:xfrm>
            <a:off x="7086600" y="3764346"/>
            <a:ext cx="2057400" cy="309365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Review Questions</a:t>
            </a:r>
            <a:endParaRPr lang="en-US" dirty="0"/>
          </a:p>
        </p:txBody>
      </p:sp>
      <p:sp>
        <p:nvSpPr>
          <p:cNvPr id="3" name="Content Placeholder 2"/>
          <p:cNvSpPr>
            <a:spLocks noGrp="1"/>
          </p:cNvSpPr>
          <p:nvPr>
            <p:ph idx="1"/>
          </p:nvPr>
        </p:nvSpPr>
        <p:spPr>
          <a:xfrm>
            <a:off x="533400" y="1905000"/>
            <a:ext cx="8077200" cy="4953000"/>
          </a:xfrm>
        </p:spPr>
        <p:txBody>
          <a:bodyPr>
            <a:normAutofit fontScale="92500" lnSpcReduction="10000"/>
          </a:bodyPr>
          <a:lstStyle/>
          <a:p>
            <a:r>
              <a:rPr lang="en-US" dirty="0" smtClean="0"/>
              <a:t>Answer: A</a:t>
            </a:r>
          </a:p>
          <a:p>
            <a:pPr lvl="1"/>
            <a:r>
              <a:rPr lang="en-US" dirty="0" smtClean="0"/>
              <a:t>N2O will diffuse into CO2-containing spaces and increase the pressure and/or volume.</a:t>
            </a:r>
          </a:p>
          <a:p>
            <a:pPr lvl="1"/>
            <a:r>
              <a:rPr lang="en-US" dirty="0" err="1" smtClean="0"/>
              <a:t>Pneumoperitoneum</a:t>
            </a:r>
            <a:r>
              <a:rPr lang="en-US" dirty="0" smtClean="0"/>
              <a:t> usually increases peak airway pressures.</a:t>
            </a:r>
          </a:p>
          <a:p>
            <a:pPr lvl="1"/>
            <a:r>
              <a:rPr lang="en-US" dirty="0" smtClean="0"/>
              <a:t>CO2 emboli are common  during laparoscopic procedures; however, most are fortunately of little clinical significance.</a:t>
            </a:r>
          </a:p>
          <a:p>
            <a:pPr lvl="1"/>
            <a:r>
              <a:rPr lang="en-US" dirty="0" smtClean="0"/>
              <a:t>Minute ventilation needs to be increased by about a third in the average patient during laparoscopic surgery in order to maintain a normal value for end-tidal CO2.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Review Questions</a:t>
            </a:r>
            <a:endParaRPr lang="en-US" dirty="0"/>
          </a:p>
        </p:txBody>
      </p:sp>
      <p:sp>
        <p:nvSpPr>
          <p:cNvPr id="3" name="Content Placeholder 2"/>
          <p:cNvSpPr>
            <a:spLocks noGrp="1"/>
          </p:cNvSpPr>
          <p:nvPr>
            <p:ph idx="1"/>
          </p:nvPr>
        </p:nvSpPr>
        <p:spPr>
          <a:xfrm>
            <a:off x="228600" y="1981200"/>
            <a:ext cx="8610600" cy="5105400"/>
          </a:xfrm>
        </p:spPr>
        <p:txBody>
          <a:bodyPr>
            <a:normAutofit fontScale="92500" lnSpcReduction="20000"/>
          </a:bodyPr>
          <a:lstStyle/>
          <a:p>
            <a:pPr lvl="0"/>
            <a:r>
              <a:rPr lang="en-US" dirty="0" smtClean="0"/>
              <a:t>A 27 year-old woman is anesthetized with </a:t>
            </a:r>
            <a:r>
              <a:rPr lang="en-US" dirty="0" err="1" smtClean="0"/>
              <a:t>propofol</a:t>
            </a:r>
            <a:r>
              <a:rPr lang="en-US" dirty="0" smtClean="0"/>
              <a:t>, </a:t>
            </a:r>
            <a:r>
              <a:rPr lang="en-US" dirty="0" err="1" smtClean="0"/>
              <a:t>sevoflurane</a:t>
            </a:r>
            <a:r>
              <a:rPr lang="en-US" dirty="0" smtClean="0"/>
              <a:t>, N2O, and O2 for laparoscopic appendectomy.  She is placed in </a:t>
            </a:r>
            <a:r>
              <a:rPr lang="en-US" dirty="0" err="1" smtClean="0"/>
              <a:t>Trendelenburg</a:t>
            </a:r>
            <a:r>
              <a:rPr lang="en-US" dirty="0" smtClean="0"/>
              <a:t> position after insertion of the needle through the abdominal wall, and CO2 is insufflated.  There is sudden onset of hypotension.  The hypotension may be due to any of the following EXCEPT:</a:t>
            </a:r>
          </a:p>
          <a:p>
            <a:pPr lvl="1"/>
            <a:r>
              <a:rPr lang="en-US" dirty="0" smtClean="0"/>
              <a:t>A. CO2 embolism</a:t>
            </a:r>
          </a:p>
          <a:p>
            <a:pPr lvl="1"/>
            <a:r>
              <a:rPr lang="en-US" dirty="0" smtClean="0"/>
              <a:t>B. Hemorrhage</a:t>
            </a:r>
          </a:p>
          <a:p>
            <a:pPr lvl="1"/>
            <a:r>
              <a:rPr lang="en-US" dirty="0" smtClean="0"/>
              <a:t>C. Compression of the IVC</a:t>
            </a:r>
          </a:p>
          <a:p>
            <a:pPr lvl="1"/>
            <a:r>
              <a:rPr lang="en-US" dirty="0" smtClean="0"/>
              <a:t>D. Position</a:t>
            </a:r>
          </a:p>
        </p:txBody>
      </p:sp>
      <p:pic>
        <p:nvPicPr>
          <p:cNvPr id="6146" name="Picture 2" descr="C:\Users\Jen\AppData\Local\Microsoft\Windows\Temporary Internet Files\Content.IE5\BHCT7VMS\MP900439390[1].jpg"/>
          <p:cNvPicPr>
            <a:picLocks noChangeAspect="1" noChangeArrowheads="1"/>
          </p:cNvPicPr>
          <p:nvPr/>
        </p:nvPicPr>
        <p:blipFill>
          <a:blip r:embed="rId2" cstate="print"/>
          <a:srcRect/>
          <a:stretch>
            <a:fillRect/>
          </a:stretch>
        </p:blipFill>
        <p:spPr bwMode="auto">
          <a:xfrm>
            <a:off x="6057737" y="4797552"/>
            <a:ext cx="3086263" cy="206044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Review Questions</a:t>
            </a:r>
            <a:endParaRPr lang="en-US" dirty="0"/>
          </a:p>
        </p:txBody>
      </p:sp>
      <p:sp>
        <p:nvSpPr>
          <p:cNvPr id="3" name="Content Placeholder 2"/>
          <p:cNvSpPr>
            <a:spLocks noGrp="1"/>
          </p:cNvSpPr>
          <p:nvPr>
            <p:ph idx="1"/>
          </p:nvPr>
        </p:nvSpPr>
        <p:spPr>
          <a:xfrm>
            <a:off x="533400" y="1905000"/>
            <a:ext cx="8077200" cy="4953000"/>
          </a:xfrm>
        </p:spPr>
        <p:txBody>
          <a:bodyPr>
            <a:normAutofit/>
          </a:bodyPr>
          <a:lstStyle/>
          <a:p>
            <a:r>
              <a:rPr lang="en-US" dirty="0" smtClean="0"/>
              <a:t>Answer: D</a:t>
            </a:r>
          </a:p>
          <a:p>
            <a:pPr lvl="1"/>
            <a:r>
              <a:rPr lang="en-US" dirty="0" smtClean="0"/>
              <a:t>The patient for laparoscopic appendectomy may be </a:t>
            </a:r>
            <a:r>
              <a:rPr lang="en-US" dirty="0" err="1" smtClean="0"/>
              <a:t>hypotensive</a:t>
            </a:r>
            <a:r>
              <a:rPr lang="en-US" dirty="0" smtClean="0"/>
              <a:t> due to CO2 embolus, hemorrhage, and compression of the IVC from increased intra-abdominal pressure.  The </a:t>
            </a:r>
            <a:r>
              <a:rPr lang="en-US" dirty="0" err="1" smtClean="0"/>
              <a:t>Trendelenburg</a:t>
            </a:r>
            <a:r>
              <a:rPr lang="en-US" dirty="0" smtClean="0"/>
              <a:t> position should not cause hypotension.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Review Questions</a:t>
            </a:r>
            <a:endParaRPr lang="en-US" dirty="0"/>
          </a:p>
        </p:txBody>
      </p:sp>
      <p:sp>
        <p:nvSpPr>
          <p:cNvPr id="3" name="Content Placeholder 2"/>
          <p:cNvSpPr>
            <a:spLocks noGrp="1"/>
          </p:cNvSpPr>
          <p:nvPr>
            <p:ph idx="1"/>
          </p:nvPr>
        </p:nvSpPr>
        <p:spPr>
          <a:xfrm>
            <a:off x="228600" y="1981200"/>
            <a:ext cx="8610600" cy="4876800"/>
          </a:xfrm>
        </p:spPr>
        <p:txBody>
          <a:bodyPr>
            <a:normAutofit/>
          </a:bodyPr>
          <a:lstStyle/>
          <a:p>
            <a:pPr lvl="0"/>
            <a:r>
              <a:rPr lang="en-US" dirty="0" smtClean="0"/>
              <a:t>In the previous scenario, which of the following is NOT an appropriate step to take?</a:t>
            </a:r>
          </a:p>
          <a:p>
            <a:pPr lvl="1"/>
            <a:r>
              <a:rPr lang="en-US" dirty="0" smtClean="0"/>
              <a:t>A. Administer IV fluids</a:t>
            </a:r>
          </a:p>
          <a:p>
            <a:pPr lvl="1"/>
            <a:r>
              <a:rPr lang="en-US" dirty="0" smtClean="0"/>
              <a:t>B. Inform the surgeon</a:t>
            </a:r>
          </a:p>
          <a:p>
            <a:pPr lvl="1"/>
            <a:r>
              <a:rPr lang="en-US" dirty="0" smtClean="0"/>
              <a:t>C. Administer epinephrine</a:t>
            </a:r>
          </a:p>
          <a:p>
            <a:pPr lvl="1"/>
            <a:r>
              <a:rPr lang="en-US" dirty="0" smtClean="0"/>
              <a:t>D. Discontinue the N2O</a:t>
            </a:r>
          </a:p>
        </p:txBody>
      </p:sp>
      <p:pic>
        <p:nvPicPr>
          <p:cNvPr id="7170" name="Picture 2" descr="C:\Users\Jen\AppData\Local\Microsoft\Windows\Temporary Internet Files\Content.IE5\BHCT7VMS\MP900431275[1].jpg"/>
          <p:cNvPicPr>
            <a:picLocks noChangeAspect="1" noChangeArrowheads="1"/>
          </p:cNvPicPr>
          <p:nvPr/>
        </p:nvPicPr>
        <p:blipFill>
          <a:blip r:embed="rId2" cstate="print"/>
          <a:srcRect/>
          <a:stretch>
            <a:fillRect/>
          </a:stretch>
        </p:blipFill>
        <p:spPr bwMode="auto">
          <a:xfrm>
            <a:off x="5486400" y="4420553"/>
            <a:ext cx="3657599" cy="243744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Review Questions</a:t>
            </a:r>
            <a:endParaRPr lang="en-US" dirty="0"/>
          </a:p>
        </p:txBody>
      </p:sp>
      <p:sp>
        <p:nvSpPr>
          <p:cNvPr id="3" name="Content Placeholder 2"/>
          <p:cNvSpPr>
            <a:spLocks noGrp="1"/>
          </p:cNvSpPr>
          <p:nvPr>
            <p:ph idx="1"/>
          </p:nvPr>
        </p:nvSpPr>
        <p:spPr>
          <a:xfrm>
            <a:off x="228600" y="1905000"/>
            <a:ext cx="8686800" cy="4953000"/>
          </a:xfrm>
        </p:spPr>
        <p:txBody>
          <a:bodyPr>
            <a:normAutofit fontScale="70000" lnSpcReduction="20000"/>
          </a:bodyPr>
          <a:lstStyle/>
          <a:p>
            <a:r>
              <a:rPr lang="en-US" dirty="0" smtClean="0"/>
              <a:t>Answer: C</a:t>
            </a:r>
          </a:p>
          <a:p>
            <a:pPr lvl="1"/>
            <a:r>
              <a:rPr lang="en-US" dirty="0" smtClean="0"/>
              <a:t>After the onset of hypotension during laparoscopic surgery, the surgeon should immediately be informed and the </a:t>
            </a:r>
            <a:r>
              <a:rPr lang="en-US" dirty="0" err="1" smtClean="0"/>
              <a:t>insufflation</a:t>
            </a:r>
            <a:r>
              <a:rPr lang="en-US" dirty="0" smtClean="0"/>
              <a:t> of CO2 </a:t>
            </a:r>
            <a:r>
              <a:rPr lang="en-US" dirty="0" smtClean="0"/>
              <a:t>discontinued.</a:t>
            </a:r>
          </a:p>
          <a:p>
            <a:pPr lvl="1"/>
            <a:r>
              <a:rPr lang="en-US" dirty="0" smtClean="0"/>
              <a:t>In </a:t>
            </a:r>
            <a:r>
              <a:rPr lang="en-US" dirty="0" smtClean="0"/>
              <a:t>the case of CO2 embolism, hypotension and </a:t>
            </a:r>
            <a:r>
              <a:rPr lang="en-US" dirty="0" err="1" smtClean="0"/>
              <a:t>desaturation</a:t>
            </a:r>
            <a:r>
              <a:rPr lang="en-US" dirty="0" smtClean="0"/>
              <a:t> are the usual presenting signs.  Administration of 100% O2 may increase oxygen </a:t>
            </a:r>
            <a:r>
              <a:rPr lang="en-US" dirty="0" smtClean="0"/>
              <a:t>saturation.</a:t>
            </a:r>
          </a:p>
          <a:p>
            <a:pPr lvl="1"/>
            <a:r>
              <a:rPr lang="en-US" dirty="0" smtClean="0"/>
              <a:t>Placement </a:t>
            </a:r>
            <a:r>
              <a:rPr lang="en-US" dirty="0" smtClean="0"/>
              <a:t>of the patient in the left lateral position acts to trap the gas in the right ventricle and decrease the amount entering the pulmonary artery.  Since CO2 is very soluble, aspiration of the gas via a right </a:t>
            </a:r>
            <a:r>
              <a:rPr lang="en-US" dirty="0" err="1" smtClean="0"/>
              <a:t>atrial</a:t>
            </a:r>
            <a:r>
              <a:rPr lang="en-US" dirty="0" smtClean="0"/>
              <a:t> catheter is rarely </a:t>
            </a:r>
            <a:r>
              <a:rPr lang="en-US" dirty="0" smtClean="0"/>
              <a:t>necessary.</a:t>
            </a:r>
          </a:p>
          <a:p>
            <a:pPr lvl="1"/>
            <a:r>
              <a:rPr lang="en-US" dirty="0" smtClean="0"/>
              <a:t>The </a:t>
            </a:r>
            <a:r>
              <a:rPr lang="en-US" dirty="0" smtClean="0"/>
              <a:t>occurrence of hemorrhage via laceration or </a:t>
            </a:r>
            <a:r>
              <a:rPr lang="en-US" dirty="0" err="1" smtClean="0"/>
              <a:t>cannulation</a:t>
            </a:r>
            <a:r>
              <a:rPr lang="en-US" dirty="0" smtClean="0"/>
              <a:t> of a blood vessel with the insufflating needle may require </a:t>
            </a:r>
            <a:r>
              <a:rPr lang="en-US" dirty="0" err="1" smtClean="0"/>
              <a:t>laparotomy</a:t>
            </a:r>
            <a:r>
              <a:rPr lang="en-US" dirty="0" smtClean="0"/>
              <a:t> for </a:t>
            </a:r>
            <a:r>
              <a:rPr lang="en-US" dirty="0" smtClean="0"/>
              <a:t>repair.</a:t>
            </a:r>
          </a:p>
          <a:p>
            <a:pPr lvl="1"/>
            <a:r>
              <a:rPr lang="en-US" dirty="0" smtClean="0"/>
              <a:t>If </a:t>
            </a:r>
            <a:r>
              <a:rPr lang="en-US" dirty="0" smtClean="0"/>
              <a:t>the hypotension is due to IVC compression, decreasing the intra-abdominal pressure should increase the blood pressure.  Epinephrine is not indicated unless the hypotension persists and requires beginning ACLS.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381000" y="2133600"/>
            <a:ext cx="8382000" cy="4724400"/>
          </a:xfrm>
        </p:spPr>
        <p:txBody>
          <a:bodyPr>
            <a:normAutofit fontScale="77500" lnSpcReduction="20000"/>
          </a:bodyPr>
          <a:lstStyle/>
          <a:p>
            <a:r>
              <a:rPr lang="en-US" dirty="0" err="1" smtClean="0"/>
              <a:t>Curet</a:t>
            </a:r>
            <a:r>
              <a:rPr lang="en-US" dirty="0" smtClean="0"/>
              <a:t> MJ et al. (2009).  Laparoscopic General Surgery.  In Jaffe RA, Samuels SI (Eds.), </a:t>
            </a:r>
            <a:r>
              <a:rPr lang="en-US" i="1" dirty="0" smtClean="0"/>
              <a:t>Anesthesiologist’s Manual of Surgical Procedures</a:t>
            </a:r>
            <a:r>
              <a:rPr lang="en-US" dirty="0" smtClean="0"/>
              <a:t> (4</a:t>
            </a:r>
            <a:r>
              <a:rPr lang="en-US" baseline="30000" dirty="0" smtClean="0"/>
              <a:t>th</a:t>
            </a:r>
            <a:r>
              <a:rPr lang="en-US" dirty="0" smtClean="0"/>
              <a:t> Ed., pp. 569-608). Philadelphia: Lippincott Williams and Wilkins.</a:t>
            </a:r>
          </a:p>
          <a:p>
            <a:r>
              <a:rPr lang="en-US" dirty="0" err="1" smtClean="0"/>
              <a:t>Jeong</a:t>
            </a:r>
            <a:r>
              <a:rPr lang="en-US" dirty="0" smtClean="0"/>
              <a:t> J et al.  Laparoscopic appendectomy is a safe and beneficial procedure in pregnant women. </a:t>
            </a:r>
            <a:r>
              <a:rPr lang="fr-FR" i="1" dirty="0" err="1" smtClean="0"/>
              <a:t>Surg</a:t>
            </a:r>
            <a:r>
              <a:rPr lang="fr-FR" i="1" dirty="0" smtClean="0"/>
              <a:t> </a:t>
            </a:r>
            <a:r>
              <a:rPr lang="fr-FR" i="1" dirty="0" err="1" smtClean="0"/>
              <a:t>Laparosc</a:t>
            </a:r>
            <a:r>
              <a:rPr lang="fr-FR" i="1" dirty="0" smtClean="0"/>
              <a:t> </a:t>
            </a:r>
            <a:r>
              <a:rPr lang="fr-FR" i="1" dirty="0" err="1" smtClean="0"/>
              <a:t>Endosc</a:t>
            </a:r>
            <a:r>
              <a:rPr lang="fr-FR" i="1" dirty="0" smtClean="0"/>
              <a:t> </a:t>
            </a:r>
            <a:r>
              <a:rPr lang="fr-FR" i="1" dirty="0" err="1" smtClean="0"/>
              <a:t>Percutan</a:t>
            </a:r>
            <a:r>
              <a:rPr lang="fr-FR" i="1" dirty="0" smtClean="0"/>
              <a:t> Tech </a:t>
            </a:r>
            <a:r>
              <a:rPr lang="fr-FR" dirty="0" smtClean="0"/>
              <a:t>2011;21:1, 24-27.</a:t>
            </a:r>
          </a:p>
          <a:p>
            <a:r>
              <a:rPr lang="de-DE" dirty="0" smtClean="0"/>
              <a:t>Sauerland S, Jaschinski T, Neugebauer EA. </a:t>
            </a:r>
            <a:r>
              <a:rPr lang="en-US" dirty="0" smtClean="0"/>
              <a:t>Laparoscopic versus open surgery for suspected appendicitis.  </a:t>
            </a:r>
            <a:r>
              <a:rPr lang="fr-FR" dirty="0" smtClean="0"/>
              <a:t>Cochrane </a:t>
            </a:r>
            <a:r>
              <a:rPr lang="fr-FR" dirty="0" err="1" smtClean="0"/>
              <a:t>Database</a:t>
            </a:r>
            <a:r>
              <a:rPr lang="fr-FR" dirty="0" smtClean="0"/>
              <a:t> </a:t>
            </a:r>
            <a:r>
              <a:rPr lang="fr-FR" dirty="0" err="1" smtClean="0"/>
              <a:t>Syst</a:t>
            </a:r>
            <a:r>
              <a:rPr lang="fr-FR" dirty="0" smtClean="0"/>
              <a:t> </a:t>
            </a:r>
            <a:r>
              <a:rPr lang="fr-FR" dirty="0" err="1" smtClean="0"/>
              <a:t>Rev</a:t>
            </a:r>
            <a:r>
              <a:rPr lang="fr-FR" dirty="0" smtClean="0"/>
              <a:t>. 2010 </a:t>
            </a:r>
            <a:r>
              <a:rPr lang="fr-FR" dirty="0" err="1" smtClean="0"/>
              <a:t>Oct</a:t>
            </a:r>
            <a:r>
              <a:rPr lang="fr-FR" dirty="0" smtClean="0"/>
              <a:t> 6;(10):CD001546.</a:t>
            </a:r>
          </a:p>
          <a:p>
            <a:r>
              <a:rPr lang="en-US" dirty="0" err="1" smtClean="0"/>
              <a:t>Dershwitz</a:t>
            </a:r>
            <a:r>
              <a:rPr lang="en-US" dirty="0" smtClean="0"/>
              <a:t> M, ed. </a:t>
            </a:r>
            <a:r>
              <a:rPr lang="en-US" i="1" dirty="0" smtClean="0"/>
              <a:t>The MGH Board Review of Anesthesiology</a:t>
            </a:r>
            <a:r>
              <a:rPr lang="en-US" dirty="0" smtClean="0"/>
              <a:t>, 5</a:t>
            </a:r>
            <a:r>
              <a:rPr lang="en-US" baseline="30000" dirty="0" smtClean="0"/>
              <a:t>th</a:t>
            </a:r>
            <a:r>
              <a:rPr lang="en-US" dirty="0" smtClean="0"/>
              <a:t> ed.  New York: </a:t>
            </a:r>
            <a:r>
              <a:rPr lang="en-US" dirty="0" err="1" smtClean="0"/>
              <a:t>Appelton</a:t>
            </a:r>
            <a:r>
              <a:rPr lang="en-US" dirty="0" smtClean="0"/>
              <a:t> &amp; Lange, 1999.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Background</a:t>
            </a:r>
            <a:endParaRPr lang="en-US" dirty="0"/>
          </a:p>
        </p:txBody>
      </p:sp>
      <p:sp>
        <p:nvSpPr>
          <p:cNvPr id="3" name="Content Placeholder 2"/>
          <p:cNvSpPr>
            <a:spLocks noGrp="1"/>
          </p:cNvSpPr>
          <p:nvPr>
            <p:ph idx="1"/>
          </p:nvPr>
        </p:nvSpPr>
        <p:spPr>
          <a:xfrm>
            <a:off x="76200" y="1828800"/>
            <a:ext cx="8229600" cy="5029200"/>
          </a:xfrm>
        </p:spPr>
        <p:txBody>
          <a:bodyPr>
            <a:normAutofit fontScale="92500" lnSpcReduction="10000"/>
          </a:bodyPr>
          <a:lstStyle/>
          <a:p>
            <a:pPr eaLnBrk="1" hangingPunct="1">
              <a:defRPr/>
            </a:pPr>
            <a:r>
              <a:rPr lang="en-US" dirty="0" smtClean="0"/>
              <a:t>Indicated for acute or perforated appendicitis</a:t>
            </a:r>
          </a:p>
          <a:p>
            <a:pPr lvl="1" eaLnBrk="1" hangingPunct="1">
              <a:defRPr/>
            </a:pPr>
            <a:r>
              <a:rPr lang="en-US" dirty="0" smtClean="0"/>
              <a:t>Diagnosed or suspected</a:t>
            </a:r>
          </a:p>
          <a:p>
            <a:pPr lvl="1" eaLnBrk="1" hangingPunct="1">
              <a:defRPr/>
            </a:pPr>
            <a:r>
              <a:rPr lang="en-US" dirty="0" smtClean="0"/>
              <a:t>10-15% false positive rate acceptable</a:t>
            </a:r>
          </a:p>
          <a:p>
            <a:pPr>
              <a:defRPr/>
            </a:pPr>
            <a:r>
              <a:rPr lang="en-US" dirty="0" smtClean="0"/>
              <a:t>Laparoscopic vs. open</a:t>
            </a:r>
          </a:p>
          <a:p>
            <a:pPr lvl="1">
              <a:defRPr/>
            </a:pPr>
            <a:r>
              <a:rPr lang="en-US" dirty="0" smtClean="0"/>
              <a:t>Most appendectomies are laparoscopic</a:t>
            </a:r>
          </a:p>
          <a:p>
            <a:pPr lvl="2">
              <a:defRPr/>
            </a:pPr>
            <a:r>
              <a:rPr lang="en-US" dirty="0" smtClean="0"/>
              <a:t>3 </a:t>
            </a:r>
            <a:r>
              <a:rPr lang="en-US" dirty="0" err="1" smtClean="0"/>
              <a:t>trocars</a:t>
            </a:r>
            <a:r>
              <a:rPr lang="en-US" dirty="0" smtClean="0"/>
              <a:t> (umbilical, </a:t>
            </a:r>
            <a:r>
              <a:rPr lang="en-US" dirty="0" err="1" smtClean="0"/>
              <a:t>suprapubic</a:t>
            </a:r>
            <a:r>
              <a:rPr lang="en-US" dirty="0" smtClean="0"/>
              <a:t>, LLQ)</a:t>
            </a:r>
          </a:p>
          <a:p>
            <a:pPr lvl="1">
              <a:defRPr/>
            </a:pPr>
            <a:r>
              <a:rPr lang="en-US" dirty="0" smtClean="0"/>
              <a:t>Open appendectomy done through RLQ or right </a:t>
            </a:r>
            <a:r>
              <a:rPr lang="en-US" dirty="0" err="1" smtClean="0"/>
              <a:t>paramedian</a:t>
            </a:r>
            <a:r>
              <a:rPr lang="en-US" dirty="0" smtClean="0"/>
              <a:t> incision</a:t>
            </a:r>
          </a:p>
          <a:p>
            <a:pPr lvl="1">
              <a:defRPr/>
            </a:pPr>
            <a:r>
              <a:rPr lang="en-US" dirty="0" smtClean="0"/>
              <a:t>Cochrane review shows small benefit to laparoscopic procedure, particularly for young, female, obese, and employed patients</a:t>
            </a:r>
          </a:p>
        </p:txBody>
      </p:sp>
      <p:pic>
        <p:nvPicPr>
          <p:cNvPr id="5122" name="Picture 2" descr="C:\Users\Jen\AppData\Local\Microsoft\Windows\Temporary Internet Files\Content.IE5\MHUI4YB5\MC900340448[1].wmf"/>
          <p:cNvPicPr>
            <a:picLocks noChangeAspect="1" noChangeArrowheads="1"/>
          </p:cNvPicPr>
          <p:nvPr/>
        </p:nvPicPr>
        <p:blipFill>
          <a:blip r:embed="rId3" cstate="print"/>
          <a:srcRect/>
          <a:stretch>
            <a:fillRect/>
          </a:stretch>
        </p:blipFill>
        <p:spPr bwMode="auto">
          <a:xfrm>
            <a:off x="7363968" y="4870399"/>
            <a:ext cx="1627632" cy="18352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848600" cy="1066800"/>
          </a:xfrm>
        </p:spPr>
        <p:txBody>
          <a:bodyPr/>
          <a:lstStyle/>
          <a:p>
            <a:r>
              <a:rPr lang="en-US" dirty="0" smtClean="0"/>
              <a:t>Benefits of Lap Approach</a:t>
            </a:r>
            <a:endParaRPr lang="en-US" dirty="0"/>
          </a:p>
        </p:txBody>
      </p:sp>
      <p:sp>
        <p:nvSpPr>
          <p:cNvPr id="3" name="Content Placeholder 2"/>
          <p:cNvSpPr>
            <a:spLocks noGrp="1"/>
          </p:cNvSpPr>
          <p:nvPr>
            <p:ph idx="1"/>
          </p:nvPr>
        </p:nvSpPr>
        <p:spPr/>
        <p:txBody>
          <a:bodyPr/>
          <a:lstStyle/>
          <a:p>
            <a:r>
              <a:rPr lang="en-US" dirty="0" smtClean="0"/>
              <a:t>Shorter hospital stay</a:t>
            </a:r>
          </a:p>
          <a:p>
            <a:r>
              <a:rPr lang="en-US" dirty="0" smtClean="0"/>
              <a:t>Faster return to work</a:t>
            </a:r>
          </a:p>
          <a:p>
            <a:r>
              <a:rPr lang="en-US" dirty="0" smtClean="0"/>
              <a:t>Fewer wound infections</a:t>
            </a:r>
          </a:p>
          <a:p>
            <a:pPr lvl="1"/>
            <a:r>
              <a:rPr lang="en-US" dirty="0" smtClean="0"/>
              <a:t>Exception: more intra-abdominal abscesses </a:t>
            </a:r>
            <a:r>
              <a:rPr lang="en-US" smtClean="0"/>
              <a:t>with laparoscopic</a:t>
            </a:r>
            <a:endParaRPr lang="en-US" dirty="0" smtClean="0"/>
          </a:p>
          <a:p>
            <a:r>
              <a:rPr lang="en-US" dirty="0" smtClean="0"/>
              <a:t>Decreased pain</a:t>
            </a:r>
          </a:p>
          <a:p>
            <a:r>
              <a:rPr lang="en-US" dirty="0" smtClean="0"/>
              <a:t>Better cosmetic result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Anatomy</a:t>
            </a:r>
            <a:endParaRPr lang="en-US" dirty="0"/>
          </a:p>
        </p:txBody>
      </p:sp>
      <p:pic>
        <p:nvPicPr>
          <p:cNvPr id="4" name="Content Placeholder 3" descr="fig_07-07-008.jpg"/>
          <p:cNvPicPr>
            <a:picLocks noGrp="1" noChangeAspect="1"/>
          </p:cNvPicPr>
          <p:nvPr>
            <p:ph sz="half" idx="1"/>
          </p:nvPr>
        </p:nvPicPr>
        <p:blipFill>
          <a:blip r:embed="rId2" cstate="print"/>
          <a:stretch>
            <a:fillRect/>
          </a:stretch>
        </p:blipFill>
        <p:spPr>
          <a:xfrm>
            <a:off x="990600" y="1828800"/>
            <a:ext cx="7086600" cy="4423755"/>
          </a:xfrm>
        </p:spPr>
      </p:pic>
      <p:sp>
        <p:nvSpPr>
          <p:cNvPr id="5" name="Content Placeholder 4"/>
          <p:cNvSpPr>
            <a:spLocks noGrp="1"/>
          </p:cNvSpPr>
          <p:nvPr>
            <p:ph sz="half" idx="2"/>
          </p:nvPr>
        </p:nvSpPr>
        <p:spPr>
          <a:xfrm>
            <a:off x="533400" y="6248400"/>
            <a:ext cx="8077200" cy="685800"/>
          </a:xfrm>
        </p:spPr>
        <p:txBody>
          <a:bodyPr/>
          <a:lstStyle/>
          <a:p>
            <a:pPr>
              <a:buNone/>
            </a:pPr>
            <a:r>
              <a:rPr lang="en-US" dirty="0" smtClean="0"/>
              <a:t>A. </a:t>
            </a:r>
            <a:r>
              <a:rPr lang="en-US" dirty="0" err="1" smtClean="0"/>
              <a:t>Trocar</a:t>
            </a:r>
            <a:r>
              <a:rPr lang="en-US" dirty="0" smtClean="0"/>
              <a:t> placement        B. Internal anatomy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Jen\AppData\Local\Microsoft\Windows\Temporary Internet Files\Content.IE5\N2KH26R4\MP900448701[1].jpg"/>
          <p:cNvPicPr>
            <a:picLocks noChangeAspect="1" noChangeArrowheads="1"/>
          </p:cNvPicPr>
          <p:nvPr/>
        </p:nvPicPr>
        <p:blipFill>
          <a:blip r:embed="rId2" cstate="print"/>
          <a:srcRect/>
          <a:stretch>
            <a:fillRect/>
          </a:stretch>
        </p:blipFill>
        <p:spPr bwMode="auto">
          <a:xfrm>
            <a:off x="5994400" y="4495800"/>
            <a:ext cx="3149600" cy="2362200"/>
          </a:xfrm>
          <a:prstGeom prst="rect">
            <a:avLst/>
          </a:prstGeom>
          <a:noFill/>
        </p:spPr>
      </p:pic>
      <p:sp>
        <p:nvSpPr>
          <p:cNvPr id="2" name="Title 1"/>
          <p:cNvSpPr>
            <a:spLocks noGrp="1"/>
          </p:cNvSpPr>
          <p:nvPr>
            <p:ph type="title"/>
          </p:nvPr>
        </p:nvSpPr>
        <p:spPr/>
        <p:txBody>
          <a:bodyPr/>
          <a:lstStyle/>
          <a:p>
            <a:r>
              <a:rPr lang="en-US" dirty="0" smtClean="0"/>
              <a:t>Preoperative Considerations</a:t>
            </a:r>
            <a:endParaRPr lang="en-US" dirty="0"/>
          </a:p>
        </p:txBody>
      </p:sp>
      <p:sp>
        <p:nvSpPr>
          <p:cNvPr id="3" name="Content Placeholder 2"/>
          <p:cNvSpPr>
            <a:spLocks noGrp="1"/>
          </p:cNvSpPr>
          <p:nvPr>
            <p:ph idx="1"/>
          </p:nvPr>
        </p:nvSpPr>
        <p:spPr>
          <a:xfrm>
            <a:off x="152400" y="1752600"/>
            <a:ext cx="8458200" cy="4724400"/>
          </a:xfrm>
        </p:spPr>
        <p:txBody>
          <a:bodyPr/>
          <a:lstStyle/>
          <a:p>
            <a:r>
              <a:rPr lang="en-US" dirty="0" smtClean="0"/>
              <a:t>Most common in teens and young adults, but can occur at any age</a:t>
            </a:r>
          </a:p>
          <a:p>
            <a:r>
              <a:rPr lang="en-US" dirty="0" smtClean="0"/>
              <a:t>Patients may have received antibiotics in the ED or on the floor</a:t>
            </a:r>
          </a:p>
          <a:p>
            <a:pPr lvl="1"/>
            <a:r>
              <a:rPr lang="en-US" dirty="0" smtClean="0"/>
              <a:t>Pathogens are usually enteric gram negatives</a:t>
            </a:r>
          </a:p>
          <a:p>
            <a:pPr lvl="1"/>
            <a:r>
              <a:rPr lang="en-US" dirty="0" err="1" smtClean="0"/>
              <a:t>Cefazolin</a:t>
            </a:r>
            <a:r>
              <a:rPr lang="en-US" dirty="0" smtClean="0"/>
              <a:t> or </a:t>
            </a:r>
            <a:r>
              <a:rPr lang="en-US" dirty="0" err="1" smtClean="0"/>
              <a:t>cefoxitin</a:t>
            </a:r>
            <a:r>
              <a:rPr lang="en-US" dirty="0" smtClean="0"/>
              <a:t> commonly</a:t>
            </a:r>
          </a:p>
          <a:p>
            <a:pPr lvl="1">
              <a:buNone/>
            </a:pPr>
            <a:r>
              <a:rPr lang="en-US" dirty="0" smtClean="0"/>
              <a:t>   used at Stanford</a:t>
            </a:r>
          </a:p>
          <a:p>
            <a:r>
              <a:rPr lang="en-US" dirty="0" err="1" smtClean="0"/>
              <a:t>Hypovolemia</a:t>
            </a:r>
            <a:r>
              <a:rPr lang="en-US" dirty="0" smtClean="0"/>
              <a:t> is common</a:t>
            </a:r>
          </a:p>
          <a:p>
            <a:pPr lvl="1"/>
            <a:r>
              <a:rPr lang="en-US" dirty="0" smtClean="0"/>
              <a:t>Decreased </a:t>
            </a:r>
            <a:r>
              <a:rPr lang="en-US" dirty="0" err="1" smtClean="0"/>
              <a:t>po</a:t>
            </a:r>
            <a:r>
              <a:rPr lang="en-US" dirty="0" smtClean="0"/>
              <a:t> intake, vomiting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and Maintenance</a:t>
            </a:r>
            <a:endParaRPr lang="en-US" dirty="0"/>
          </a:p>
        </p:txBody>
      </p:sp>
      <p:sp>
        <p:nvSpPr>
          <p:cNvPr id="3" name="Content Placeholder 2"/>
          <p:cNvSpPr>
            <a:spLocks noGrp="1"/>
          </p:cNvSpPr>
          <p:nvPr>
            <p:ph idx="1"/>
          </p:nvPr>
        </p:nvSpPr>
        <p:spPr>
          <a:xfrm>
            <a:off x="381000" y="1676400"/>
            <a:ext cx="8382000" cy="4724400"/>
          </a:xfrm>
        </p:spPr>
        <p:txBody>
          <a:bodyPr>
            <a:normAutofit/>
          </a:bodyPr>
          <a:lstStyle/>
          <a:p>
            <a:r>
              <a:rPr lang="en-US" dirty="0" smtClean="0"/>
              <a:t>Treat any acute abdomen as a full stomach</a:t>
            </a:r>
          </a:p>
          <a:p>
            <a:pPr lvl="1"/>
            <a:r>
              <a:rPr lang="en-US" dirty="0" smtClean="0"/>
              <a:t>RSI or modified RSI and </a:t>
            </a:r>
            <a:r>
              <a:rPr lang="en-US" dirty="0" err="1" smtClean="0"/>
              <a:t>endotracheal</a:t>
            </a:r>
            <a:r>
              <a:rPr lang="en-US" dirty="0" smtClean="0"/>
              <a:t> intubation</a:t>
            </a:r>
          </a:p>
          <a:p>
            <a:r>
              <a:rPr lang="en-US" dirty="0" smtClean="0"/>
              <a:t>Most patients require only standard monitors and one PIV</a:t>
            </a:r>
          </a:p>
          <a:p>
            <a:pPr lvl="1"/>
            <a:r>
              <a:rPr lang="en-US" dirty="0" smtClean="0"/>
              <a:t>Exception: septic pts from perforated appendix</a:t>
            </a:r>
          </a:p>
          <a:p>
            <a:r>
              <a:rPr lang="en-US" dirty="0" smtClean="0"/>
              <a:t>Muscle relaxation is helpful when under </a:t>
            </a:r>
            <a:r>
              <a:rPr lang="en-US" dirty="0" err="1" smtClean="0"/>
              <a:t>pneumoperitoneum</a:t>
            </a:r>
            <a:endParaRPr lang="en-US" dirty="0" smtClean="0"/>
          </a:p>
          <a:p>
            <a:pPr lvl="1"/>
            <a:r>
              <a:rPr lang="en-US" dirty="0" smtClean="0"/>
              <a:t>Twitch monitoring (goal TOF 1 of 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Fluid Management</a:t>
            </a:r>
            <a:endParaRPr lang="en-US" dirty="0"/>
          </a:p>
        </p:txBody>
      </p:sp>
      <p:sp>
        <p:nvSpPr>
          <p:cNvPr id="3" name="Content Placeholder 2"/>
          <p:cNvSpPr>
            <a:spLocks noGrp="1"/>
          </p:cNvSpPr>
          <p:nvPr>
            <p:ph sz="half" idx="1"/>
          </p:nvPr>
        </p:nvSpPr>
        <p:spPr>
          <a:xfrm>
            <a:off x="152400" y="1905000"/>
            <a:ext cx="6553200" cy="5029200"/>
          </a:xfrm>
        </p:spPr>
        <p:txBody>
          <a:bodyPr>
            <a:normAutofit fontScale="92500"/>
          </a:bodyPr>
          <a:lstStyle/>
          <a:p>
            <a:r>
              <a:rPr lang="en-US" dirty="0" smtClean="0"/>
              <a:t>Keep in mind: Foley often not placed due to brevity of procedure (60-90 minutes)</a:t>
            </a:r>
          </a:p>
          <a:p>
            <a:r>
              <a:rPr lang="en-US" dirty="0" smtClean="0"/>
              <a:t>Patients often present with vomiting and decreased </a:t>
            </a:r>
            <a:r>
              <a:rPr lang="en-US" dirty="0" err="1" smtClean="0"/>
              <a:t>po</a:t>
            </a:r>
            <a:r>
              <a:rPr lang="en-US" dirty="0" smtClean="0"/>
              <a:t> </a:t>
            </a:r>
            <a:r>
              <a:rPr lang="en-US" dirty="0" smtClean="0"/>
              <a:t>intake and may be septic</a:t>
            </a:r>
            <a:endParaRPr lang="en-US" dirty="0" smtClean="0"/>
          </a:p>
          <a:p>
            <a:pPr lvl="1"/>
            <a:r>
              <a:rPr lang="en-US" dirty="0" smtClean="0"/>
              <a:t>Replace fluid deficit and </a:t>
            </a:r>
            <a:r>
              <a:rPr lang="en-US" dirty="0" err="1" smtClean="0"/>
              <a:t>intraoperative</a:t>
            </a:r>
            <a:r>
              <a:rPr lang="en-US" dirty="0" smtClean="0"/>
              <a:t> losses</a:t>
            </a:r>
          </a:p>
          <a:p>
            <a:r>
              <a:rPr lang="en-US" dirty="0" smtClean="0"/>
              <a:t>Fortunately, insensible losses and blood loss are minimal</a:t>
            </a:r>
          </a:p>
          <a:p>
            <a:r>
              <a:rPr lang="en-US" dirty="0" smtClean="0"/>
              <a:t>5-8 </a:t>
            </a:r>
            <a:r>
              <a:rPr lang="en-US" dirty="0" err="1" smtClean="0"/>
              <a:t>mL</a:t>
            </a:r>
            <a:r>
              <a:rPr lang="en-US" dirty="0" smtClean="0"/>
              <a:t>/kg/hr of </a:t>
            </a:r>
            <a:r>
              <a:rPr lang="en-US" dirty="0" smtClean="0"/>
              <a:t>crystalloid as a guideline, but let the vitals be your guide</a:t>
            </a:r>
          </a:p>
          <a:p>
            <a:pPr lvl="1"/>
            <a:r>
              <a:rPr lang="en-US" dirty="0" smtClean="0"/>
              <a:t>Resuscitate more if patient is septic or volume depleted</a:t>
            </a:r>
            <a:endParaRPr lang="en-US" dirty="0" smtClean="0"/>
          </a:p>
        </p:txBody>
      </p:sp>
      <p:pic>
        <p:nvPicPr>
          <p:cNvPr id="1026" name="Picture 2" descr="C:\Users\Jen\AppData\Local\Microsoft\Windows\Temporary Internet Files\Content.IE5\BHCT7VMS\MC900359059[1].wmf"/>
          <p:cNvPicPr>
            <a:picLocks noGrp="1" noChangeAspect="1" noChangeArrowheads="1"/>
          </p:cNvPicPr>
          <p:nvPr>
            <p:ph sz="half" idx="2"/>
          </p:nvPr>
        </p:nvPicPr>
        <p:blipFill>
          <a:blip r:embed="rId2" cstate="print"/>
          <a:srcRect/>
          <a:stretch>
            <a:fillRect/>
          </a:stretch>
        </p:blipFill>
        <p:spPr bwMode="auto">
          <a:xfrm>
            <a:off x="6792699" y="4270400"/>
            <a:ext cx="2351301" cy="2587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543800" cy="1066800"/>
          </a:xfrm>
        </p:spPr>
        <p:txBody>
          <a:bodyPr/>
          <a:lstStyle/>
          <a:p>
            <a:r>
              <a:rPr lang="en-US" dirty="0" smtClean="0"/>
              <a:t>Issues w/ </a:t>
            </a:r>
            <a:r>
              <a:rPr lang="en-US" dirty="0" err="1" smtClean="0"/>
              <a:t>Pneumoperitoneum</a:t>
            </a:r>
            <a:endParaRPr lang="en-US" dirty="0"/>
          </a:p>
        </p:txBody>
      </p:sp>
      <p:sp>
        <p:nvSpPr>
          <p:cNvPr id="3" name="Content Placeholder 2"/>
          <p:cNvSpPr>
            <a:spLocks noGrp="1"/>
          </p:cNvSpPr>
          <p:nvPr>
            <p:ph idx="1"/>
          </p:nvPr>
        </p:nvSpPr>
        <p:spPr>
          <a:xfrm>
            <a:off x="76200" y="1905000"/>
            <a:ext cx="7772400" cy="4953000"/>
          </a:xfrm>
        </p:spPr>
        <p:txBody>
          <a:bodyPr>
            <a:normAutofit fontScale="92500" lnSpcReduction="10000"/>
          </a:bodyPr>
          <a:lstStyle/>
          <a:p>
            <a:r>
              <a:rPr lang="en-US" dirty="0" smtClean="0"/>
              <a:t>Avoidance of N2O</a:t>
            </a:r>
          </a:p>
          <a:p>
            <a:pPr lvl="1"/>
            <a:r>
              <a:rPr lang="en-US" dirty="0" smtClean="0"/>
              <a:t>Some use N2O for emergence after discontinuation of </a:t>
            </a:r>
            <a:r>
              <a:rPr lang="en-US" dirty="0" err="1" smtClean="0"/>
              <a:t>pneumoperitoneum</a:t>
            </a:r>
            <a:r>
              <a:rPr lang="en-US" dirty="0" smtClean="0"/>
              <a:t>, but check with attending because of PONV</a:t>
            </a:r>
          </a:p>
          <a:p>
            <a:r>
              <a:rPr lang="en-US" dirty="0" smtClean="0"/>
              <a:t>Difficulties with Ventilation</a:t>
            </a:r>
          </a:p>
          <a:p>
            <a:pPr lvl="1"/>
            <a:r>
              <a:rPr lang="en-US" dirty="0" err="1" smtClean="0"/>
              <a:t>Pneumoperitoneum</a:t>
            </a:r>
            <a:r>
              <a:rPr lang="en-US" dirty="0" smtClean="0"/>
              <a:t> can increase PIPs, especially in obese patients</a:t>
            </a:r>
          </a:p>
          <a:p>
            <a:pPr lvl="1"/>
            <a:r>
              <a:rPr lang="en-US" dirty="0" smtClean="0"/>
              <a:t>Consider pressure control ventilation</a:t>
            </a:r>
          </a:p>
          <a:p>
            <a:r>
              <a:rPr lang="en-US" dirty="0" smtClean="0"/>
              <a:t>Cardiovascular changes</a:t>
            </a:r>
          </a:p>
          <a:p>
            <a:pPr lvl="1"/>
            <a:r>
              <a:rPr lang="en-US" dirty="0" smtClean="0"/>
              <a:t>Decreased venous return -&gt; decreased CO</a:t>
            </a:r>
          </a:p>
          <a:p>
            <a:pPr lvl="1"/>
            <a:r>
              <a:rPr lang="en-US" dirty="0" smtClean="0"/>
              <a:t>Compensatory increase in SVR</a:t>
            </a:r>
          </a:p>
        </p:txBody>
      </p:sp>
      <p:pic>
        <p:nvPicPr>
          <p:cNvPr id="3077" name="Picture 5" descr="C:\Users\Jen\AppData\Local\Microsoft\Windows\Temporary Internet Files\Content.IE5\BHCT7VMS\MC900389226[1].wmf"/>
          <p:cNvPicPr>
            <a:picLocks noChangeAspect="1" noChangeArrowheads="1"/>
          </p:cNvPicPr>
          <p:nvPr/>
        </p:nvPicPr>
        <p:blipFill>
          <a:blip r:embed="rId2" cstate="print"/>
          <a:srcRect/>
          <a:stretch>
            <a:fillRect/>
          </a:stretch>
        </p:blipFill>
        <p:spPr bwMode="auto">
          <a:xfrm>
            <a:off x="6954673" y="1409136"/>
            <a:ext cx="2189327" cy="415346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Considerations</a:t>
            </a:r>
            <a:endParaRPr lang="en-US" dirty="0"/>
          </a:p>
        </p:txBody>
      </p:sp>
      <p:sp>
        <p:nvSpPr>
          <p:cNvPr id="3" name="Content Placeholder 2"/>
          <p:cNvSpPr>
            <a:spLocks noGrp="1"/>
          </p:cNvSpPr>
          <p:nvPr>
            <p:ph idx="1"/>
          </p:nvPr>
        </p:nvSpPr>
        <p:spPr>
          <a:xfrm>
            <a:off x="0" y="1752600"/>
            <a:ext cx="8153400" cy="5181600"/>
          </a:xfrm>
        </p:spPr>
        <p:txBody>
          <a:bodyPr>
            <a:normAutofit fontScale="85000" lnSpcReduction="20000"/>
          </a:bodyPr>
          <a:lstStyle/>
          <a:p>
            <a:r>
              <a:rPr lang="en-US" dirty="0" smtClean="0"/>
              <a:t>PONV is common</a:t>
            </a:r>
          </a:p>
          <a:p>
            <a:pPr lvl="1"/>
            <a:r>
              <a:rPr lang="en-US" dirty="0" err="1" smtClean="0"/>
              <a:t>Zofran</a:t>
            </a:r>
            <a:r>
              <a:rPr lang="en-US" dirty="0" smtClean="0"/>
              <a:t> for virtually everyone; consider additional prophylaxis with </a:t>
            </a:r>
            <a:r>
              <a:rPr lang="en-US" dirty="0" err="1" smtClean="0"/>
              <a:t>decadron</a:t>
            </a:r>
            <a:endParaRPr lang="en-US" dirty="0" smtClean="0"/>
          </a:p>
          <a:p>
            <a:pPr lvl="1"/>
            <a:r>
              <a:rPr lang="en-US" dirty="0" err="1" smtClean="0"/>
              <a:t>Extubate</a:t>
            </a:r>
            <a:r>
              <a:rPr lang="en-US" dirty="0" smtClean="0"/>
              <a:t> awake to protect airway</a:t>
            </a:r>
          </a:p>
          <a:p>
            <a:r>
              <a:rPr lang="en-US" dirty="0" smtClean="0"/>
              <a:t>Pregnancy</a:t>
            </a:r>
          </a:p>
          <a:p>
            <a:pPr lvl="1"/>
            <a:r>
              <a:rPr lang="en-US" dirty="0" smtClean="0"/>
              <a:t>Appendectomy is the most common non-OB procedure performed on pregnant women</a:t>
            </a:r>
          </a:p>
          <a:p>
            <a:pPr lvl="1"/>
            <a:r>
              <a:rPr lang="en-US" dirty="0" smtClean="0"/>
              <a:t>Recent evidence shows laparoscopy is safe in all stages of pregnancy</a:t>
            </a:r>
          </a:p>
          <a:p>
            <a:pPr lvl="1"/>
            <a:r>
              <a:rPr lang="en-US" dirty="0" err="1" smtClean="0"/>
              <a:t>Preop</a:t>
            </a:r>
            <a:r>
              <a:rPr lang="en-US" dirty="0" smtClean="0"/>
              <a:t> OB consult, left uterine displacement, aspiration precautions, careful </a:t>
            </a:r>
            <a:r>
              <a:rPr lang="en-US" dirty="0" err="1" smtClean="0"/>
              <a:t>trocar</a:t>
            </a:r>
            <a:r>
              <a:rPr lang="en-US" dirty="0" smtClean="0"/>
              <a:t> placement</a:t>
            </a:r>
          </a:p>
          <a:p>
            <a:pPr lvl="1"/>
            <a:r>
              <a:rPr lang="en-US" dirty="0" smtClean="0"/>
              <a:t>Fetal monitoring generally preferred during            surgery in late-term pregnant women, but            not feasible as monitors would encroach on    surgical field</a:t>
            </a:r>
          </a:p>
        </p:txBody>
      </p:sp>
      <p:pic>
        <p:nvPicPr>
          <p:cNvPr id="2050" name="Picture 2" descr="C:\Users\Jen\AppData\Local\Microsoft\Windows\Temporary Internet Files\Content.IE5\BHCT7VMS\MC900024522[1].wmf"/>
          <p:cNvPicPr>
            <a:picLocks noChangeAspect="1" noChangeArrowheads="1"/>
          </p:cNvPicPr>
          <p:nvPr/>
        </p:nvPicPr>
        <p:blipFill>
          <a:blip r:embed="rId2" cstate="print"/>
          <a:srcRect/>
          <a:stretch>
            <a:fillRect/>
          </a:stretch>
        </p:blipFill>
        <p:spPr bwMode="auto">
          <a:xfrm>
            <a:off x="6760157" y="5029200"/>
            <a:ext cx="2460043" cy="1827276"/>
          </a:xfrm>
          <a:prstGeom prst="rect">
            <a:avLst/>
          </a:prstGeom>
          <a:noFill/>
          <a:scene3d>
            <a:camera prst="orthographicFront">
              <a:rot lat="0" lon="10799999" rev="0"/>
            </a:camera>
            <a:lightRig rig="threePt" dir="t"/>
          </a:scene3d>
        </p:spPr>
      </p:pic>
    </p:spTree>
  </p:cSld>
  <p:clrMapOvr>
    <a:masterClrMapping/>
  </p:clrMapOvr>
</p:sld>
</file>

<file path=ppt/theme/theme1.xml><?xml version="1.0" encoding="utf-8"?>
<a:theme xmlns:a="http://schemas.openxmlformats.org/drawingml/2006/main" name="Medical design template(2)">
  <a:themeElements>
    <a:clrScheme name="">
      <a:dk1>
        <a:srgbClr val="003366"/>
      </a:dk1>
      <a:lt1>
        <a:srgbClr val="FFFFFF"/>
      </a:lt1>
      <a:dk2>
        <a:srgbClr val="FFFFFF"/>
      </a:dk2>
      <a:lt2>
        <a:srgbClr val="000000"/>
      </a:lt2>
      <a:accent1>
        <a:srgbClr val="8EB3C8"/>
      </a:accent1>
      <a:accent2>
        <a:srgbClr val="6F97B3"/>
      </a:accent2>
      <a:accent3>
        <a:srgbClr val="FFFFFF"/>
      </a:accent3>
      <a:accent4>
        <a:srgbClr val="002A56"/>
      </a:accent4>
      <a:accent5>
        <a:srgbClr val="C6D6E0"/>
      </a:accent5>
      <a:accent6>
        <a:srgbClr val="6488A2"/>
      </a:accent6>
      <a:hlink>
        <a:srgbClr val="556575"/>
      </a:hlink>
      <a:folHlink>
        <a:srgbClr val="3D556F"/>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66"/>
        </a:dk1>
        <a:lt1>
          <a:srgbClr val="FFFFFF"/>
        </a:lt1>
        <a:dk2>
          <a:srgbClr val="003366"/>
        </a:dk2>
        <a:lt2>
          <a:srgbClr val="FFFFFF"/>
        </a:lt2>
        <a:accent1>
          <a:srgbClr val="8EB3C8"/>
        </a:accent1>
        <a:accent2>
          <a:srgbClr val="6F97B3"/>
        </a:accent2>
        <a:accent3>
          <a:srgbClr val="AAADB8"/>
        </a:accent3>
        <a:accent4>
          <a:srgbClr val="DADADA"/>
        </a:accent4>
        <a:accent5>
          <a:srgbClr val="C6D6E0"/>
        </a:accent5>
        <a:accent6>
          <a:srgbClr val="6488A2"/>
        </a:accent6>
        <a:hlink>
          <a:srgbClr val="556575"/>
        </a:hlink>
        <a:folHlink>
          <a:srgbClr val="3D556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Medical design template(2)</Template>
  <TotalTime>1309</TotalTime>
  <Words>944</Words>
  <Application>Microsoft Office PowerPoint</Application>
  <PresentationFormat>On-screen Show (4:3)</PresentationFormat>
  <Paragraphs>108</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Medical design template(2)</vt:lpstr>
      <vt:lpstr>Appendectomy</vt:lpstr>
      <vt:lpstr>Background</vt:lpstr>
      <vt:lpstr>Benefits of Lap Approach</vt:lpstr>
      <vt:lpstr>Relevant Anatomy</vt:lpstr>
      <vt:lpstr>Preoperative Considerations</vt:lpstr>
      <vt:lpstr>Induction and Maintenance</vt:lpstr>
      <vt:lpstr>Fluid Management</vt:lpstr>
      <vt:lpstr>Issues w/ Pneumoperitoneum</vt:lpstr>
      <vt:lpstr>Special Considerations</vt:lpstr>
      <vt:lpstr>Board Review Questions</vt:lpstr>
      <vt:lpstr>Board Review Questions</vt:lpstr>
      <vt:lpstr>Board Review Questions</vt:lpstr>
      <vt:lpstr>Board Review Questions</vt:lpstr>
      <vt:lpstr>Board Review Questions</vt:lpstr>
      <vt:lpstr>Board Review Questions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Ka-Wah Tung</dc:creator>
  <cp:lastModifiedBy>Jennifer R. Basarab-Tung</cp:lastModifiedBy>
  <cp:revision>123</cp:revision>
  <dcterms:created xsi:type="dcterms:W3CDTF">2009-11-12T12:32:38Z</dcterms:created>
  <dcterms:modified xsi:type="dcterms:W3CDTF">2011-11-13T07:57:35Z</dcterms:modified>
</cp:coreProperties>
</file>